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77" r:id="rId1"/>
  </p:sldMasterIdLst>
  <p:notesMasterIdLst>
    <p:notesMasterId r:id="rId29"/>
  </p:notesMasterIdLst>
  <p:sldIdLst>
    <p:sldId id="256" r:id="rId2"/>
    <p:sldId id="257" r:id="rId3"/>
    <p:sldId id="258" r:id="rId4"/>
    <p:sldId id="292" r:id="rId5"/>
    <p:sldId id="280" r:id="rId6"/>
    <p:sldId id="281" r:id="rId7"/>
    <p:sldId id="259" r:id="rId8"/>
    <p:sldId id="265" r:id="rId9"/>
    <p:sldId id="266" r:id="rId10"/>
    <p:sldId id="260" r:id="rId11"/>
    <p:sldId id="271" r:id="rId12"/>
    <p:sldId id="275" r:id="rId13"/>
    <p:sldId id="283" r:id="rId14"/>
    <p:sldId id="284" r:id="rId15"/>
    <p:sldId id="285" r:id="rId16"/>
    <p:sldId id="286" r:id="rId17"/>
    <p:sldId id="287" r:id="rId18"/>
    <p:sldId id="288" r:id="rId19"/>
    <p:sldId id="291" r:id="rId20"/>
    <p:sldId id="269" r:id="rId21"/>
    <p:sldId id="293" r:id="rId22"/>
    <p:sldId id="294" r:id="rId23"/>
    <p:sldId id="295" r:id="rId24"/>
    <p:sldId id="296" r:id="rId25"/>
    <p:sldId id="297" r:id="rId26"/>
    <p:sldId id="298" r:id="rId27"/>
    <p:sldId id="299" r:id="rId2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Times" panose="02020603050405020304" pitchFamily="18" charset="0"/>
      <p:regular r:id="rId40"/>
      <p:bold r:id="rId41"/>
      <p:italic r:id="rId42"/>
      <p:boldItalic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A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D9AF76-84DF-40F9-A967-01B7B4687D2A}" v="198" dt="2021-06-16T13:57:41.981"/>
    <p1510:client id="{3710AB8A-DCC0-9A8C-F045-D59F04D441EB}" v="6" dt="2021-06-17T01:33:49.938"/>
    <p1510:client id="{4C7C8CCE-7EC4-447C-9960-2B0951625CE8}" v="220" dt="2021-06-16T13:40:29.970"/>
    <p1510:client id="{5ADC28FE-30AE-EFD7-3869-84834DFA7E0F}" v="40" dt="2021-06-17T00:34:33.214"/>
    <p1510:client id="{60349207-EF85-E3DB-9F69-7B304D6FCBCF}" v="4" dt="2022-01-10T14:44:59.337"/>
    <p1510:client id="{61756B28-227A-36D1-A654-25330CDEA153}" v="16" dt="2021-06-17T03:11:38.296"/>
    <p1510:client id="{640E859E-F07B-3E28-508B-16237C3789C4}" v="1" dt="2021-06-16T12:34:45.344"/>
    <p1510:client id="{6BF8A4F7-7BFE-EB8F-1079-588F25BD41AD}" v="3" dt="2021-06-16T12:30:04.472"/>
    <p1510:client id="{828DE336-E256-2594-1753-3B9DBB095B83}" v="355" dt="2021-06-16T17:34:00.819"/>
    <p1510:client id="{862B33AE-2733-4964-B275-34B34B18889E}" v="58" dt="2021-06-16T13:37:43.587"/>
    <p1510:client id="{95B159CE-D77E-5814-37CB-9B3683B91851}" v="521" dt="2022-01-10T04:24:53.483"/>
    <p1510:client id="{AB5AF0A6-B3FB-4256-3CE0-B4024B96489A}" v="1738" dt="2021-06-16T17:19:33.073"/>
    <p1510:client id="{B695E345-AB40-7142-E3C0-0ED3048C6FF2}" v="130" dt="2022-01-10T16:30:16.625"/>
    <p1510:client id="{B8A3A24D-0F42-4CC6-90DF-997C5D631996}" v="200" dt="2021-06-16T13:10:32.236"/>
    <p1510:client id="{D3A357E9-17CF-41C5-B654-310512DF35A3}" v="14" dt="2021-06-16T14:19:06.262"/>
    <p1510:client id="{F7E65D42-DEE9-2B0A-A3C2-407DCF55DF5A}" v="3565" dt="2021-06-16T19:03:32.9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BB1388-D802-4E17-A3B4-714E2DE72B3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409288CA-0EC0-41E4-ADE9-16FFF2AC5570}">
      <dgm:prSet/>
      <dgm:spPr/>
      <dgm:t>
        <a:bodyPr/>
        <a:lstStyle/>
        <a:p>
          <a:r>
            <a:rPr lang="en-US"/>
            <a:t>PWM can be implemented in various ways on Arduino.</a:t>
          </a:r>
          <a:r>
            <a:rPr lang="en-US">
              <a:latin typeface="Calibri Light" panose="020F0302020204030204"/>
            </a:rPr>
            <a:t> </a:t>
          </a:r>
        </a:p>
      </dgm:t>
    </dgm:pt>
    <dgm:pt modelId="{0B0A3BE7-2475-4FF1-9A99-F7D255B29FB6}" type="parTrans" cxnId="{347B69E9-1641-415F-A4C2-23398C8B16E6}">
      <dgm:prSet/>
      <dgm:spPr/>
      <dgm:t>
        <a:bodyPr/>
        <a:lstStyle/>
        <a:p>
          <a:endParaRPr lang="en-US"/>
        </a:p>
      </dgm:t>
    </dgm:pt>
    <dgm:pt modelId="{F3818534-C72B-4D4E-8811-399B13801EF6}" type="sibTrans" cxnId="{347B69E9-1641-415F-A4C2-23398C8B16E6}">
      <dgm:prSet/>
      <dgm:spPr/>
      <dgm:t>
        <a:bodyPr/>
        <a:lstStyle/>
        <a:p>
          <a:endParaRPr lang="en-US"/>
        </a:p>
      </dgm:t>
    </dgm:pt>
    <dgm:pt modelId="{EF7A8900-5948-4955-8FE4-FEEDF5B27FCF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PWM output can be generated by specific pins in the uno R3 board </a:t>
          </a:r>
          <a:r>
            <a:rPr lang="en-US"/>
            <a:t>(i.e. pin 3, 5, 6, 9, 10, 11 )</a:t>
          </a:r>
          <a:r>
            <a:rPr lang="en-US">
              <a:latin typeface="Calibri Light" panose="020F0302020204030204"/>
            </a:rPr>
            <a:t> .</a:t>
          </a:r>
        </a:p>
      </dgm:t>
    </dgm:pt>
    <dgm:pt modelId="{3966CE3F-F73E-46B0-9215-9349C66A406A}" type="parTrans" cxnId="{D54B1E9B-CFCA-42AF-A168-502B30A4F3BA}">
      <dgm:prSet/>
      <dgm:spPr/>
    </dgm:pt>
    <dgm:pt modelId="{C21A765A-BE63-496C-A203-858553062759}" type="sibTrans" cxnId="{D54B1E9B-CFCA-42AF-A168-502B30A4F3BA}">
      <dgm:prSet/>
      <dgm:spPr/>
      <dgm:t>
        <a:bodyPr/>
        <a:lstStyle/>
        <a:p>
          <a:endParaRPr lang="en-US"/>
        </a:p>
      </dgm:t>
    </dgm:pt>
    <dgm:pt modelId="{845658EB-5C30-498D-BA1C-13CFBA71D138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 With</a:t>
          </a:r>
          <a:r>
            <a:rPr lang="en-US" b="1"/>
            <a:t> analogWrite()</a:t>
          </a:r>
          <a:r>
            <a:rPr lang="en-US"/>
            <a:t> </a:t>
          </a:r>
          <a:r>
            <a:rPr lang="en-US">
              <a:latin typeface="Calibri Light" panose="020F0302020204030204"/>
            </a:rPr>
            <a:t>function,calling</a:t>
          </a:r>
          <a:r>
            <a:rPr lang="en-US"/>
            <a:t> the AnalogWrite() function allows a stable square wave with a specified duty cycle to be generated on the PWM pins.</a:t>
          </a:r>
          <a:endParaRPr lang="en-US" u="sng"/>
        </a:p>
      </dgm:t>
    </dgm:pt>
    <dgm:pt modelId="{B3221AC2-C2C8-45CF-BD62-B8E8C78BDE27}" type="parTrans" cxnId="{99AD2FC6-8E26-475A-AE9E-EF9E6A8C7D1A}">
      <dgm:prSet/>
      <dgm:spPr/>
    </dgm:pt>
    <dgm:pt modelId="{4050C1BC-6868-4483-A5A0-5CEA43C0BD30}" type="sibTrans" cxnId="{99AD2FC6-8E26-475A-AE9E-EF9E6A8C7D1A}">
      <dgm:prSet/>
      <dgm:spPr/>
      <dgm:t>
        <a:bodyPr/>
        <a:lstStyle/>
        <a:p>
          <a:endParaRPr lang="en-US"/>
        </a:p>
      </dgm:t>
    </dgm:pt>
    <dgm:pt modelId="{5F08F3FE-E506-4E3A-9981-9549E45EF42D}" type="pres">
      <dgm:prSet presAssocID="{63BB1388-D802-4E17-A3B4-714E2DE72B36}" presName="root" presStyleCnt="0">
        <dgm:presLayoutVars>
          <dgm:dir/>
          <dgm:resizeHandles val="exact"/>
        </dgm:presLayoutVars>
      </dgm:prSet>
      <dgm:spPr/>
    </dgm:pt>
    <dgm:pt modelId="{2FB45825-8089-4421-88F4-150A76125617}" type="pres">
      <dgm:prSet presAssocID="{409288CA-0EC0-41E4-ADE9-16FFF2AC5570}" presName="compNode" presStyleCnt="0"/>
      <dgm:spPr/>
    </dgm:pt>
    <dgm:pt modelId="{DE319D1B-0A91-42F5-9567-BEAA187D779A}" type="pres">
      <dgm:prSet presAssocID="{409288CA-0EC0-41E4-ADE9-16FFF2AC5570}" presName="bgRect" presStyleLbl="bgShp" presStyleIdx="0" presStyleCnt="3"/>
      <dgm:spPr/>
    </dgm:pt>
    <dgm:pt modelId="{06A0DE94-7EB3-470A-B57A-90CBF912E70E}" type="pres">
      <dgm:prSet presAssocID="{409288CA-0EC0-41E4-ADE9-16FFF2AC557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1E0B47BD-7B4F-4FAA-8D46-B9B54D0C0572}" type="pres">
      <dgm:prSet presAssocID="{409288CA-0EC0-41E4-ADE9-16FFF2AC5570}" presName="spaceRect" presStyleCnt="0"/>
      <dgm:spPr/>
    </dgm:pt>
    <dgm:pt modelId="{C14BA95B-0395-4903-B38A-F99DB246D0D2}" type="pres">
      <dgm:prSet presAssocID="{409288CA-0EC0-41E4-ADE9-16FFF2AC5570}" presName="parTx" presStyleLbl="revTx" presStyleIdx="0" presStyleCnt="3">
        <dgm:presLayoutVars>
          <dgm:chMax val="0"/>
          <dgm:chPref val="0"/>
        </dgm:presLayoutVars>
      </dgm:prSet>
      <dgm:spPr/>
    </dgm:pt>
    <dgm:pt modelId="{04D952D3-FDF6-4474-A2DC-781B8D3A9DCF}" type="pres">
      <dgm:prSet presAssocID="{F3818534-C72B-4D4E-8811-399B13801EF6}" presName="sibTrans" presStyleCnt="0"/>
      <dgm:spPr/>
    </dgm:pt>
    <dgm:pt modelId="{239D7000-0AC9-47CC-B495-1FC0DCE20564}" type="pres">
      <dgm:prSet presAssocID="{EF7A8900-5948-4955-8FE4-FEEDF5B27FCF}" presName="compNode" presStyleCnt="0"/>
      <dgm:spPr/>
    </dgm:pt>
    <dgm:pt modelId="{8CBB2F57-5756-46A9-B9B6-229F8ACF8AB5}" type="pres">
      <dgm:prSet presAssocID="{EF7A8900-5948-4955-8FE4-FEEDF5B27FCF}" presName="bgRect" presStyleLbl="bgShp" presStyleIdx="1" presStyleCnt="3"/>
      <dgm:spPr/>
    </dgm:pt>
    <dgm:pt modelId="{37C74D77-5415-4E46-9BCB-6BA6F4B8E988}" type="pres">
      <dgm:prSet presAssocID="{EF7A8900-5948-4955-8FE4-FEEDF5B27FC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d Quotation Mark"/>
        </a:ext>
      </dgm:extLst>
    </dgm:pt>
    <dgm:pt modelId="{20B41AF9-9F95-4133-9845-8CA15FBAB6AB}" type="pres">
      <dgm:prSet presAssocID="{EF7A8900-5948-4955-8FE4-FEEDF5B27FCF}" presName="spaceRect" presStyleCnt="0"/>
      <dgm:spPr/>
    </dgm:pt>
    <dgm:pt modelId="{3C714333-9C88-4715-89C1-FABA25355B16}" type="pres">
      <dgm:prSet presAssocID="{EF7A8900-5948-4955-8FE4-FEEDF5B27FCF}" presName="parTx" presStyleLbl="revTx" presStyleIdx="1" presStyleCnt="3">
        <dgm:presLayoutVars>
          <dgm:chMax val="0"/>
          <dgm:chPref val="0"/>
        </dgm:presLayoutVars>
      </dgm:prSet>
      <dgm:spPr/>
    </dgm:pt>
    <dgm:pt modelId="{5D41366A-8614-4211-BE38-EC3321514B89}" type="pres">
      <dgm:prSet presAssocID="{C21A765A-BE63-496C-A203-858553062759}" presName="sibTrans" presStyleCnt="0"/>
      <dgm:spPr/>
    </dgm:pt>
    <dgm:pt modelId="{717DBACA-3BC6-4642-9277-774D60429D25}" type="pres">
      <dgm:prSet presAssocID="{845658EB-5C30-498D-BA1C-13CFBA71D138}" presName="compNode" presStyleCnt="0"/>
      <dgm:spPr/>
    </dgm:pt>
    <dgm:pt modelId="{E36E1AF7-00D6-48F6-A428-AD9AADD68361}" type="pres">
      <dgm:prSet presAssocID="{845658EB-5C30-498D-BA1C-13CFBA71D138}" presName="bgRect" presStyleLbl="bgShp" presStyleIdx="2" presStyleCnt="3"/>
      <dgm:spPr/>
    </dgm:pt>
    <dgm:pt modelId="{24D78CDE-09D2-4CDC-A873-715E9BB01931}" type="pres">
      <dgm:prSet presAssocID="{845658EB-5C30-498D-BA1C-13CFBA71D13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nsfer"/>
        </a:ext>
      </dgm:extLst>
    </dgm:pt>
    <dgm:pt modelId="{2BE9DC1D-B676-4277-8C1B-FFC050C76028}" type="pres">
      <dgm:prSet presAssocID="{845658EB-5C30-498D-BA1C-13CFBA71D138}" presName="spaceRect" presStyleCnt="0"/>
      <dgm:spPr/>
    </dgm:pt>
    <dgm:pt modelId="{C2BBB149-069D-46BB-88DF-CC6C9D998A93}" type="pres">
      <dgm:prSet presAssocID="{845658EB-5C30-498D-BA1C-13CFBA71D13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BB4BE1D-B298-47C4-88BD-A62662841724}" type="presOf" srcId="{EF7A8900-5948-4955-8FE4-FEEDF5B27FCF}" destId="{3C714333-9C88-4715-89C1-FABA25355B16}" srcOrd="0" destOrd="0" presId="urn:microsoft.com/office/officeart/2018/2/layout/IconVerticalSolidList"/>
    <dgm:cxn modelId="{C8C3A321-D3A5-4080-98C6-97EC5C2E79EF}" type="presOf" srcId="{409288CA-0EC0-41E4-ADE9-16FFF2AC5570}" destId="{C14BA95B-0395-4903-B38A-F99DB246D0D2}" srcOrd="0" destOrd="0" presId="urn:microsoft.com/office/officeart/2018/2/layout/IconVerticalSolidList"/>
    <dgm:cxn modelId="{4DFF7894-A3DF-4E72-9CE7-B804C85F1848}" type="presOf" srcId="{63BB1388-D802-4E17-A3B4-714E2DE72B36}" destId="{5F08F3FE-E506-4E3A-9981-9549E45EF42D}" srcOrd="0" destOrd="0" presId="urn:microsoft.com/office/officeart/2018/2/layout/IconVerticalSolidList"/>
    <dgm:cxn modelId="{D54B1E9B-CFCA-42AF-A168-502B30A4F3BA}" srcId="{63BB1388-D802-4E17-A3B4-714E2DE72B36}" destId="{EF7A8900-5948-4955-8FE4-FEEDF5B27FCF}" srcOrd="1" destOrd="0" parTransId="{3966CE3F-F73E-46B0-9215-9349C66A406A}" sibTransId="{C21A765A-BE63-496C-A203-858553062759}"/>
    <dgm:cxn modelId="{A14016AA-9915-472C-89C1-7858423CA855}" type="presOf" srcId="{845658EB-5C30-498D-BA1C-13CFBA71D138}" destId="{C2BBB149-069D-46BB-88DF-CC6C9D998A93}" srcOrd="0" destOrd="0" presId="urn:microsoft.com/office/officeart/2018/2/layout/IconVerticalSolidList"/>
    <dgm:cxn modelId="{99AD2FC6-8E26-475A-AE9E-EF9E6A8C7D1A}" srcId="{63BB1388-D802-4E17-A3B4-714E2DE72B36}" destId="{845658EB-5C30-498D-BA1C-13CFBA71D138}" srcOrd="2" destOrd="0" parTransId="{B3221AC2-C2C8-45CF-BD62-B8E8C78BDE27}" sibTransId="{4050C1BC-6868-4483-A5A0-5CEA43C0BD30}"/>
    <dgm:cxn modelId="{347B69E9-1641-415F-A4C2-23398C8B16E6}" srcId="{63BB1388-D802-4E17-A3B4-714E2DE72B36}" destId="{409288CA-0EC0-41E4-ADE9-16FFF2AC5570}" srcOrd="0" destOrd="0" parTransId="{0B0A3BE7-2475-4FF1-9A99-F7D255B29FB6}" sibTransId="{F3818534-C72B-4D4E-8811-399B13801EF6}"/>
    <dgm:cxn modelId="{5E80917B-BFC3-46E5-AB1B-9210CF820934}" type="presParOf" srcId="{5F08F3FE-E506-4E3A-9981-9549E45EF42D}" destId="{2FB45825-8089-4421-88F4-150A76125617}" srcOrd="0" destOrd="0" presId="urn:microsoft.com/office/officeart/2018/2/layout/IconVerticalSolidList"/>
    <dgm:cxn modelId="{D4A035CF-4C77-4AB5-B76B-41D8BCAF2A91}" type="presParOf" srcId="{2FB45825-8089-4421-88F4-150A76125617}" destId="{DE319D1B-0A91-42F5-9567-BEAA187D779A}" srcOrd="0" destOrd="0" presId="urn:microsoft.com/office/officeart/2018/2/layout/IconVerticalSolidList"/>
    <dgm:cxn modelId="{3116D595-7F6B-48A0-B676-A46CEC952918}" type="presParOf" srcId="{2FB45825-8089-4421-88F4-150A76125617}" destId="{06A0DE94-7EB3-470A-B57A-90CBF912E70E}" srcOrd="1" destOrd="0" presId="urn:microsoft.com/office/officeart/2018/2/layout/IconVerticalSolidList"/>
    <dgm:cxn modelId="{D39A715F-494C-4809-BFAE-3F7F838313B5}" type="presParOf" srcId="{2FB45825-8089-4421-88F4-150A76125617}" destId="{1E0B47BD-7B4F-4FAA-8D46-B9B54D0C0572}" srcOrd="2" destOrd="0" presId="urn:microsoft.com/office/officeart/2018/2/layout/IconVerticalSolidList"/>
    <dgm:cxn modelId="{41CE4BFD-5608-4B84-92CE-3CD9E2795194}" type="presParOf" srcId="{2FB45825-8089-4421-88F4-150A76125617}" destId="{C14BA95B-0395-4903-B38A-F99DB246D0D2}" srcOrd="3" destOrd="0" presId="urn:microsoft.com/office/officeart/2018/2/layout/IconVerticalSolidList"/>
    <dgm:cxn modelId="{A4BAC6AD-5328-412A-BDE4-23F3C030CBC1}" type="presParOf" srcId="{5F08F3FE-E506-4E3A-9981-9549E45EF42D}" destId="{04D952D3-FDF6-4474-A2DC-781B8D3A9DCF}" srcOrd="1" destOrd="0" presId="urn:microsoft.com/office/officeart/2018/2/layout/IconVerticalSolidList"/>
    <dgm:cxn modelId="{45545313-A73B-46C3-A5FB-06D8C46AEC66}" type="presParOf" srcId="{5F08F3FE-E506-4E3A-9981-9549E45EF42D}" destId="{239D7000-0AC9-47CC-B495-1FC0DCE20564}" srcOrd="2" destOrd="0" presId="urn:microsoft.com/office/officeart/2018/2/layout/IconVerticalSolidList"/>
    <dgm:cxn modelId="{82AF3AB4-45BD-4488-A26E-C340BC1EF52A}" type="presParOf" srcId="{239D7000-0AC9-47CC-B495-1FC0DCE20564}" destId="{8CBB2F57-5756-46A9-B9B6-229F8ACF8AB5}" srcOrd="0" destOrd="0" presId="urn:microsoft.com/office/officeart/2018/2/layout/IconVerticalSolidList"/>
    <dgm:cxn modelId="{B35EA6A7-6062-4A05-BA65-2648D95D4363}" type="presParOf" srcId="{239D7000-0AC9-47CC-B495-1FC0DCE20564}" destId="{37C74D77-5415-4E46-9BCB-6BA6F4B8E988}" srcOrd="1" destOrd="0" presId="urn:microsoft.com/office/officeart/2018/2/layout/IconVerticalSolidList"/>
    <dgm:cxn modelId="{667EFA5E-362C-4DA7-B91E-51F0E33506A8}" type="presParOf" srcId="{239D7000-0AC9-47CC-B495-1FC0DCE20564}" destId="{20B41AF9-9F95-4133-9845-8CA15FBAB6AB}" srcOrd="2" destOrd="0" presId="urn:microsoft.com/office/officeart/2018/2/layout/IconVerticalSolidList"/>
    <dgm:cxn modelId="{4CC61ABC-E099-42E6-A362-6E405DEBFC50}" type="presParOf" srcId="{239D7000-0AC9-47CC-B495-1FC0DCE20564}" destId="{3C714333-9C88-4715-89C1-FABA25355B16}" srcOrd="3" destOrd="0" presId="urn:microsoft.com/office/officeart/2018/2/layout/IconVerticalSolidList"/>
    <dgm:cxn modelId="{EBD887D7-7C02-42E1-B350-C34A2E743C75}" type="presParOf" srcId="{5F08F3FE-E506-4E3A-9981-9549E45EF42D}" destId="{5D41366A-8614-4211-BE38-EC3321514B89}" srcOrd="3" destOrd="0" presId="urn:microsoft.com/office/officeart/2018/2/layout/IconVerticalSolidList"/>
    <dgm:cxn modelId="{0B703662-C11F-491B-9C97-0DA57AC11639}" type="presParOf" srcId="{5F08F3FE-E506-4E3A-9981-9549E45EF42D}" destId="{717DBACA-3BC6-4642-9277-774D60429D25}" srcOrd="4" destOrd="0" presId="urn:microsoft.com/office/officeart/2018/2/layout/IconVerticalSolidList"/>
    <dgm:cxn modelId="{82D75101-4C04-4111-8412-91884C09685D}" type="presParOf" srcId="{717DBACA-3BC6-4642-9277-774D60429D25}" destId="{E36E1AF7-00D6-48F6-A428-AD9AADD68361}" srcOrd="0" destOrd="0" presId="urn:microsoft.com/office/officeart/2018/2/layout/IconVerticalSolidList"/>
    <dgm:cxn modelId="{B99E1B61-FA00-472B-AFBA-87F4636F2564}" type="presParOf" srcId="{717DBACA-3BC6-4642-9277-774D60429D25}" destId="{24D78CDE-09D2-4CDC-A873-715E9BB01931}" srcOrd="1" destOrd="0" presId="urn:microsoft.com/office/officeart/2018/2/layout/IconVerticalSolidList"/>
    <dgm:cxn modelId="{8EAEAA0F-EB9D-4904-ABA7-C5AF7D896457}" type="presParOf" srcId="{717DBACA-3BC6-4642-9277-774D60429D25}" destId="{2BE9DC1D-B676-4277-8C1B-FFC050C76028}" srcOrd="2" destOrd="0" presId="urn:microsoft.com/office/officeart/2018/2/layout/IconVerticalSolidList"/>
    <dgm:cxn modelId="{0FA003BA-DB05-4867-B1F4-D0E40A03D805}" type="presParOf" srcId="{717DBACA-3BC6-4642-9277-774D60429D25}" destId="{C2BBB149-069D-46BB-88DF-CC6C9D998A9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19D1B-0A91-42F5-9567-BEAA187D779A}">
      <dsp:nvSpPr>
        <dsp:cNvPr id="0" name=""/>
        <dsp:cNvSpPr/>
      </dsp:nvSpPr>
      <dsp:spPr>
        <a:xfrm>
          <a:off x="0" y="436"/>
          <a:ext cx="8447416" cy="10217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A0DE94-7EB3-470A-B57A-90CBF912E70E}">
      <dsp:nvSpPr>
        <dsp:cNvPr id="0" name=""/>
        <dsp:cNvSpPr/>
      </dsp:nvSpPr>
      <dsp:spPr>
        <a:xfrm>
          <a:off x="309089" y="230337"/>
          <a:ext cx="561980" cy="5619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4BA95B-0395-4903-B38A-F99DB246D0D2}">
      <dsp:nvSpPr>
        <dsp:cNvPr id="0" name=""/>
        <dsp:cNvSpPr/>
      </dsp:nvSpPr>
      <dsp:spPr>
        <a:xfrm>
          <a:off x="1180159" y="436"/>
          <a:ext cx="7267256" cy="102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139" tIns="108139" rIns="108139" bIns="1081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PWM can be implemented in various ways on Arduino.</a:t>
          </a:r>
          <a:r>
            <a:rPr lang="en-US" sz="1900" kern="1200">
              <a:latin typeface="Calibri Light" panose="020F0302020204030204"/>
            </a:rPr>
            <a:t> </a:t>
          </a:r>
        </a:p>
      </dsp:txBody>
      <dsp:txXfrm>
        <a:off x="1180159" y="436"/>
        <a:ext cx="7267256" cy="1021783"/>
      </dsp:txXfrm>
    </dsp:sp>
    <dsp:sp modelId="{8CBB2F57-5756-46A9-B9B6-229F8ACF8AB5}">
      <dsp:nvSpPr>
        <dsp:cNvPr id="0" name=""/>
        <dsp:cNvSpPr/>
      </dsp:nvSpPr>
      <dsp:spPr>
        <a:xfrm>
          <a:off x="0" y="1277665"/>
          <a:ext cx="8447416" cy="102178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C74D77-5415-4E46-9BCB-6BA6F4B8E988}">
      <dsp:nvSpPr>
        <dsp:cNvPr id="0" name=""/>
        <dsp:cNvSpPr/>
      </dsp:nvSpPr>
      <dsp:spPr>
        <a:xfrm>
          <a:off x="309089" y="1507567"/>
          <a:ext cx="561980" cy="5619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14333-9C88-4715-89C1-FABA25355B16}">
      <dsp:nvSpPr>
        <dsp:cNvPr id="0" name=""/>
        <dsp:cNvSpPr/>
      </dsp:nvSpPr>
      <dsp:spPr>
        <a:xfrm>
          <a:off x="1180159" y="1277665"/>
          <a:ext cx="7267256" cy="102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139" tIns="108139" rIns="108139" bIns="1081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PWM output can be generated by specific pins in the uno R3 board </a:t>
          </a:r>
          <a:r>
            <a:rPr lang="en-US" sz="1900" kern="1200"/>
            <a:t>(i.e. pin 3, 5, 6, 9, 10, 11 )</a:t>
          </a:r>
          <a:r>
            <a:rPr lang="en-US" sz="1900" kern="1200">
              <a:latin typeface="Calibri Light" panose="020F0302020204030204"/>
            </a:rPr>
            <a:t> .</a:t>
          </a:r>
        </a:p>
      </dsp:txBody>
      <dsp:txXfrm>
        <a:off x="1180159" y="1277665"/>
        <a:ext cx="7267256" cy="1021783"/>
      </dsp:txXfrm>
    </dsp:sp>
    <dsp:sp modelId="{E36E1AF7-00D6-48F6-A428-AD9AADD68361}">
      <dsp:nvSpPr>
        <dsp:cNvPr id="0" name=""/>
        <dsp:cNvSpPr/>
      </dsp:nvSpPr>
      <dsp:spPr>
        <a:xfrm>
          <a:off x="0" y="2554895"/>
          <a:ext cx="8447416" cy="102178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D78CDE-09D2-4CDC-A873-715E9BB01931}">
      <dsp:nvSpPr>
        <dsp:cNvPr id="0" name=""/>
        <dsp:cNvSpPr/>
      </dsp:nvSpPr>
      <dsp:spPr>
        <a:xfrm>
          <a:off x="309089" y="2784796"/>
          <a:ext cx="561980" cy="5619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BBB149-069D-46BB-88DF-CC6C9D998A93}">
      <dsp:nvSpPr>
        <dsp:cNvPr id="0" name=""/>
        <dsp:cNvSpPr/>
      </dsp:nvSpPr>
      <dsp:spPr>
        <a:xfrm>
          <a:off x="1180159" y="2554895"/>
          <a:ext cx="7267256" cy="1021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139" tIns="108139" rIns="108139" bIns="108139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Calibri Light" panose="020F0302020204030204"/>
            </a:rPr>
            <a:t> With</a:t>
          </a:r>
          <a:r>
            <a:rPr lang="en-US" sz="1900" b="1" kern="1200"/>
            <a:t> analogWrite()</a:t>
          </a:r>
          <a:r>
            <a:rPr lang="en-US" sz="1900" kern="1200"/>
            <a:t> </a:t>
          </a:r>
          <a:r>
            <a:rPr lang="en-US" sz="1900" kern="1200">
              <a:latin typeface="Calibri Light" panose="020F0302020204030204"/>
            </a:rPr>
            <a:t>function,calling</a:t>
          </a:r>
          <a:r>
            <a:rPr lang="en-US" sz="1900" kern="1200"/>
            <a:t> the AnalogWrite() function allows a stable square wave with a specified duty cycle to be generated on the PWM pins.</a:t>
          </a:r>
          <a:endParaRPr lang="en-US" sz="1900" u="sng" kern="1200"/>
        </a:p>
      </dsp:txBody>
      <dsp:txXfrm>
        <a:off x="1180159" y="2554895"/>
        <a:ext cx="7267256" cy="10217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dd3d7a983_1_10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dd3d7a983_1_10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dd3d7a983_1_10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dd3d7a983_1_10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dd3d7a983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dd3d7a983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dd3d7a983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dd3d7a983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9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27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40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14512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5171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body" idx="1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1431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98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60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9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067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60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03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84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31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911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obotics" TargetMode="External"/><Relationship Id="rId2" Type="http://schemas.openxmlformats.org/officeDocument/2006/relationships/hyperlink" Target="https://en.wikipedia.org/wiki/Electronic_circu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10rem.net/blog/2010/09/27/netduino-basics-using-pulse-width-modulation-pwm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DC3CA67-82C6-49FD-9CAC-552E9CA58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001" y="725941"/>
            <a:ext cx="1722408" cy="1242077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2E94E1B2-383E-4676-B13A-B6BBB2B3A6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01" y="722652"/>
            <a:ext cx="1305466" cy="1248655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7D3081F6-9C32-4A98-9F5C-7DF25BBE84FC}"/>
              </a:ext>
            </a:extLst>
          </p:cNvPr>
          <p:cNvSpPr txBox="1"/>
          <p:nvPr/>
        </p:nvSpPr>
        <p:spPr>
          <a:xfrm>
            <a:off x="352786" y="2232624"/>
            <a:ext cx="8479764" cy="126188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800" b="1">
                <a:solidFill>
                  <a:srgbClr val="FFFFFF"/>
                </a:solidFill>
                <a:latin typeface="Verdana"/>
                <a:ea typeface="Verdana"/>
                <a:cs typeface="FreesiaUPC"/>
              </a:rPr>
              <a:t>Workshop on</a:t>
            </a:r>
          </a:p>
          <a:p>
            <a:pPr algn="ctr"/>
            <a:r>
              <a:rPr lang="en-US" sz="3800" b="1">
                <a:solidFill>
                  <a:srgbClr val="FFFFFF"/>
                </a:solidFill>
                <a:latin typeface="Verdana"/>
                <a:ea typeface="Verdana"/>
                <a:cs typeface="FreesiaUPC"/>
              </a:rPr>
              <a:t>Basics of Hardware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C91C0F22-BB7F-4474-AD53-0F300617938D}"/>
              </a:ext>
            </a:extLst>
          </p:cNvPr>
          <p:cNvSpPr txBox="1"/>
          <p:nvPr/>
        </p:nvSpPr>
        <p:spPr>
          <a:xfrm>
            <a:off x="356378" y="3986663"/>
            <a:ext cx="8479765" cy="3416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>
                <a:solidFill>
                  <a:srgbClr val="FFFFFF"/>
                </a:solidFill>
                <a:latin typeface="Verdana"/>
                <a:ea typeface="Verdana"/>
                <a:cs typeface="Calibri"/>
              </a:rPr>
              <a:t>Day 5: PWM and DC Motors </a:t>
            </a:r>
            <a:endParaRPr lang="en-GB">
              <a:solidFill>
                <a:schemeClr val="bg1"/>
              </a:solidFill>
              <a:latin typeface="Verdana"/>
              <a:ea typeface="+mn-lt"/>
              <a:cs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title"/>
          </p:nvPr>
        </p:nvSpPr>
        <p:spPr>
          <a:xfrm>
            <a:off x="1220720" y="223157"/>
            <a:ext cx="7923568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Arial"/>
                <a:cs typeface="Arial"/>
              </a:rPr>
              <a:t>What do you mean by PWM?</a:t>
            </a: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1222989" y="951515"/>
            <a:ext cx="7973361" cy="4180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" sz="1600">
                <a:latin typeface="Arial"/>
                <a:cs typeface="Arial"/>
              </a:rPr>
              <a:t>Pulse width modulation (PWM) provides a way of controlling certain analog quantities, by varying the pulse width of a fixed frequency having waveform.</a:t>
            </a:r>
          </a:p>
          <a:p>
            <a:pPr>
              <a:lnSpc>
                <a:spcPct val="110000"/>
              </a:lnSpc>
            </a:pPr>
            <a:endParaRPr lang="en" sz="160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" sz="1600">
                <a:latin typeface="Arial"/>
                <a:ea typeface="+mn-lt"/>
                <a:cs typeface="Arial"/>
              </a:rPr>
              <a:t>Pulse Width Modulation (PWM) uses digital signals varying is usage from normal communication to the control power applications.</a:t>
            </a:r>
            <a:endParaRPr lang="en" sz="160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" sz="160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r>
              <a:rPr lang="en-US" sz="1600">
                <a:latin typeface="Arial"/>
                <a:cs typeface="Arial"/>
              </a:rPr>
              <a:t>So, what are the factors that impact on the PWM's behavior :</a:t>
            </a:r>
            <a:endParaRPr lang="en-US"/>
          </a:p>
          <a:p>
            <a:pPr>
              <a:lnSpc>
                <a:spcPct val="110000"/>
              </a:lnSpc>
            </a:pPr>
            <a:endParaRPr lang="en-US" sz="1600">
              <a:latin typeface="Arial"/>
              <a:cs typeface="Arial"/>
            </a:endParaRPr>
          </a:p>
          <a:p>
            <a:pPr marL="1168400" lvl="2" indent="-228600">
              <a:spcAft>
                <a:spcPts val="1200"/>
              </a:spcAft>
              <a:buAutoNum type="arabicPeriod"/>
            </a:pPr>
            <a:r>
              <a:rPr lang="en-US" sz="1600">
                <a:latin typeface="Arial"/>
                <a:cs typeface="Arial"/>
              </a:rPr>
              <a:t>Duty cycle.</a:t>
            </a:r>
            <a:endParaRPr lang="en-US"/>
          </a:p>
          <a:p>
            <a:pPr marL="1168400" lvl="2" indent="-228600">
              <a:spcAft>
                <a:spcPts val="1200"/>
              </a:spcAft>
              <a:buAutoNum type="arabicPeriod"/>
            </a:pPr>
            <a:r>
              <a:rPr lang="en-US" sz="1600">
                <a:latin typeface="Arial"/>
                <a:cs typeface="Arial"/>
              </a:rPr>
              <a:t>Frequency of a PWM signal.</a:t>
            </a:r>
            <a:endParaRPr lang="en-US" sz="1600">
              <a:latin typeface="Arial"/>
              <a:ea typeface="+mn-lt"/>
              <a:cs typeface="Arial"/>
            </a:endParaRPr>
          </a:p>
          <a:p>
            <a:pPr>
              <a:lnSpc>
                <a:spcPct val="110000"/>
              </a:lnSpc>
            </a:pPr>
            <a:endParaRPr lang="en" sz="1600">
              <a:latin typeface="Arial"/>
              <a:cs typeface="Arial"/>
            </a:endParaRPr>
          </a:p>
          <a:p>
            <a:pPr marL="114300" indent="0">
              <a:lnSpc>
                <a:spcPct val="110000"/>
              </a:lnSpc>
              <a:buNone/>
            </a:pPr>
            <a:endParaRPr lang="en" sz="1600">
              <a:latin typeface="Arial"/>
              <a:cs typeface="Arial"/>
            </a:endParaRPr>
          </a:p>
          <a:p>
            <a:pPr>
              <a:lnSpc>
                <a:spcPct val="110000"/>
              </a:lnSpc>
            </a:pPr>
            <a:endParaRPr lang="en" sz="1600">
              <a:latin typeface="Arial"/>
              <a:cs typeface="Arial"/>
            </a:endParaRPr>
          </a:p>
          <a:p>
            <a:pPr marL="0" indent="0">
              <a:lnSpc>
                <a:spcPct val="11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51435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D56395-30DD-4B64-9140-84C4FC77F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" y="-81950"/>
            <a:ext cx="9058654" cy="9981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800" kern="1200">
                <a:latin typeface="Times New Roman"/>
                <a:cs typeface="Times New Roman"/>
              </a:rPr>
              <a:t>Duty Cycle in PWM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99E5C-53B8-4FAF-A574-AD1140F65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345623" y="739803"/>
            <a:ext cx="3936819" cy="4232051"/>
          </a:xfrm>
        </p:spPr>
        <p:txBody>
          <a:bodyPr spcFirstLastPara="1" vert="horz" wrap="square" lIns="91440" tIns="45720" rIns="91440" bIns="45720" rtlCol="0" anchor="t" anchorCtr="0">
            <a:noAutofit/>
          </a:bodyPr>
          <a:lstStyle/>
          <a:p>
            <a:pPr marL="342900" indent="0">
              <a:spcAft>
                <a:spcPts val="600"/>
              </a:spcAft>
              <a:buNone/>
            </a:pPr>
            <a:endParaRPr lang="en-US" sz="1700">
              <a:latin typeface="Times New Roman"/>
              <a:cs typeface="Times New Roman"/>
            </a:endParaRPr>
          </a:p>
          <a:p>
            <a:pPr marL="342900" indent="0">
              <a:spcAft>
                <a:spcPts val="600"/>
              </a:spcAft>
              <a:buNone/>
            </a:pPr>
            <a:endParaRPr lang="en-US" sz="1700">
              <a:latin typeface="Times New Roman"/>
              <a:cs typeface="Times New Roman"/>
            </a:endParaRPr>
          </a:p>
          <a:p>
            <a:pPr marL="628650" indent="-285750">
              <a:spcAft>
                <a:spcPts val="600"/>
              </a:spcAft>
            </a:pPr>
            <a:endParaRPr lang="en-US" sz="1700">
              <a:latin typeface="Times New Roman"/>
              <a:cs typeface="Times New Roman"/>
            </a:endParaRPr>
          </a:p>
          <a:p>
            <a:pPr marL="628650" indent="-285750">
              <a:spcAft>
                <a:spcPts val="600"/>
              </a:spcAft>
            </a:pPr>
            <a:r>
              <a:rPr lang="en-US" sz="1700">
                <a:latin typeface="Times New Roman"/>
                <a:cs typeface="Times New Roman"/>
              </a:rPr>
              <a:t>It is commonly expressed as a percentage or a ratio.</a:t>
            </a:r>
            <a:endParaRPr lang="en-US" sz="1700">
              <a:latin typeface="Times New Roman"/>
              <a:cs typeface="Calibri"/>
            </a:endParaRPr>
          </a:p>
          <a:p>
            <a:pPr marL="628650" indent="-285750">
              <a:spcAft>
                <a:spcPts val="600"/>
              </a:spcAft>
            </a:pPr>
            <a:r>
              <a:rPr lang="en-US" sz="1700">
                <a:latin typeface="Times New Roman"/>
                <a:cs typeface="Times New Roman"/>
              </a:rPr>
              <a:t>Duty cycle of 50% means pulse is high about half of its total time period.</a:t>
            </a:r>
          </a:p>
          <a:p>
            <a:pPr marL="628650" indent="-285750">
              <a:spcAft>
                <a:spcPts val="600"/>
              </a:spcAft>
            </a:pPr>
            <a:r>
              <a:rPr lang="en-US" sz="1700">
                <a:latin typeface="Times New Roman"/>
                <a:cs typeface="Times New Roman"/>
              </a:rPr>
              <a:t>So, what does 100% duty cycle means? </a:t>
            </a:r>
            <a:endParaRPr lang="en-US" sz="1700">
              <a:latin typeface="Times New Roman"/>
              <a:cs typeface="Calibri"/>
            </a:endParaRPr>
          </a:p>
          <a:p>
            <a:pPr indent="-228600">
              <a:spcAft>
                <a:spcPts val="600"/>
              </a:spcAft>
              <a:buChar char="•"/>
            </a:pPr>
            <a:endParaRPr lang="en-US" sz="1700">
              <a:latin typeface="Times New Roman"/>
              <a:cs typeface="Times New Roman"/>
            </a:endParaRPr>
          </a:p>
        </p:txBody>
      </p:sp>
      <p:pic>
        <p:nvPicPr>
          <p:cNvPr id="7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41BD1D11-C7D3-4566-B2F5-9F9B4B00B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7985" y="1091645"/>
            <a:ext cx="5428170" cy="3510145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DBFBF1B0-95D7-4E04-A61B-8C3E342FB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392" b="3000"/>
          <a:stretch/>
        </p:blipFill>
        <p:spPr>
          <a:xfrm>
            <a:off x="-2156" y="826195"/>
            <a:ext cx="3649001" cy="75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30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10F78C-104B-40DB-9798-7C6DE3163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34" y="241494"/>
            <a:ext cx="9069905" cy="1026522"/>
          </a:xfrm>
        </p:spPr>
        <p:txBody>
          <a:bodyPr>
            <a:normAutofit/>
          </a:bodyPr>
          <a:lstStyle/>
          <a:p>
            <a:r>
              <a:rPr lang="en-US" sz="3600">
                <a:latin typeface="Times New Roman"/>
                <a:cs typeface="Times New Roman"/>
              </a:rPr>
              <a:t>Frequency of PWM signal</a:t>
            </a:r>
            <a:endParaRPr lang="en-US" sz="3600">
              <a:cs typeface="Calibri Light" panose="020F0302020204030204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8992" y="0"/>
            <a:ext cx="866357" cy="468771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089600-DAAB-4AC9-96B8-CBE5C92E5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548" y="1369218"/>
            <a:ext cx="4681218" cy="375952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latin typeface="Times New Roman"/>
                <a:ea typeface="+mn-lt"/>
                <a:cs typeface="+mn-lt"/>
              </a:rPr>
              <a:t>A period is equal to the time this signal completes a one-and-off cycle.</a:t>
            </a:r>
            <a:endParaRPr lang="en-US">
              <a:latin typeface="Times New Roman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latin typeface="Times New Roman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latin typeface="Times New Roman"/>
              <a:cs typeface="Calibri" panose="020F0502020204030204"/>
            </a:endParaRPr>
          </a:p>
          <a:p>
            <a:pPr marL="0" indent="0">
              <a:buNone/>
            </a:pPr>
            <a:endParaRPr lang="en-US">
              <a:latin typeface="Times New Roman"/>
              <a:cs typeface="Calibri" panose="020F0502020204030204"/>
            </a:endParaRPr>
          </a:p>
          <a:p>
            <a:endParaRPr lang="en-US">
              <a:latin typeface="Times New Roman"/>
              <a:cs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6138" y="2567969"/>
            <a:ext cx="405617" cy="405616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&#10;&#10;Description automatically generated">
            <a:extLst>
              <a:ext uri="{FF2B5EF4-FFF2-40B4-BE49-F238E27FC236}">
                <a16:creationId xmlns:a16="http://schemas.microsoft.com/office/drawing/2014/main" id="{CBE74F14-F53F-4104-AE62-CB7C36F17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8" t="2049" r="-831" b="50000"/>
          <a:stretch/>
        </p:blipFill>
        <p:spPr>
          <a:xfrm>
            <a:off x="5300757" y="1975991"/>
            <a:ext cx="3644514" cy="1150638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2201" y="0"/>
            <a:ext cx="1550211" cy="1216410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104058" y="770929"/>
            <a:ext cx="0" cy="1198281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5592435" y="3875011"/>
            <a:ext cx="1376793" cy="1518589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7145" y="4525346"/>
            <a:ext cx="1493298" cy="618154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8772" y="4139397"/>
            <a:ext cx="1005228" cy="1004103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025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A5B10-943A-420B-A50D-82DD56967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865179"/>
            <a:ext cx="2400300" cy="3345872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  <a:latin typeface="Times New Roman"/>
                <a:cs typeface="Calibri"/>
              </a:rPr>
              <a:t>Applications of PWM:</a:t>
            </a:r>
            <a:endParaRPr lang="en-US" sz="3400">
              <a:solidFill>
                <a:srgbClr val="FFFFFF"/>
              </a:solidFill>
              <a:latin typeface="Times New Roman"/>
              <a:cs typeface="Times New Roman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D2B57-1DA2-44BE-B151-B61614BFE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481" y="443508"/>
            <a:ext cx="5179868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000">
              <a:latin typeface="Times New Roman"/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000">
                <a:latin typeface="Times New Roman"/>
                <a:cs typeface="Calibri"/>
              </a:rPr>
              <a:t> It is used to control the speed of the motors in Industries.</a:t>
            </a:r>
          </a:p>
          <a:p>
            <a:pPr marL="514350" indent="-514350">
              <a:buAutoNum type="arabicPeriod"/>
            </a:pPr>
            <a:r>
              <a:rPr lang="en-US" sz="2000">
                <a:latin typeface="Times New Roman"/>
                <a:cs typeface="Calibri"/>
              </a:rPr>
              <a:t> It is used for dimming of the light.</a:t>
            </a:r>
          </a:p>
          <a:p>
            <a:pPr marL="514350" indent="-514350">
              <a:buAutoNum type="arabicPeriod"/>
            </a:pPr>
            <a:r>
              <a:rPr lang="en-US" sz="2000">
                <a:latin typeface="Times New Roman"/>
                <a:cs typeface="Calibri"/>
              </a:rPr>
              <a:t> It is used in communication system(encoding of messages).</a:t>
            </a:r>
          </a:p>
          <a:p>
            <a:pPr marL="514350" indent="-514350">
              <a:buAutoNum type="arabicPeriod"/>
            </a:pPr>
            <a:r>
              <a:rPr lang="en-US" sz="2000">
                <a:latin typeface="Times New Roman"/>
                <a:cs typeface="Calibri"/>
              </a:rPr>
              <a:t> It is used in audio system like </a:t>
            </a:r>
            <a:r>
              <a:rPr lang="en-US" sz="2000">
                <a:latin typeface="Times New Roman"/>
                <a:ea typeface="+mn-lt"/>
                <a:cs typeface="+mn-lt"/>
              </a:rPr>
              <a:t>making buzzer with different loudness.</a:t>
            </a:r>
            <a:endParaRPr lang="en-US" sz="2000"/>
          </a:p>
          <a:p>
            <a:pPr marL="514350" indent="-514350">
              <a:buAutoNum type="arabicPeriod"/>
            </a:pPr>
            <a:r>
              <a:rPr lang="en-US" sz="2000">
                <a:latin typeface="Times New Roman"/>
                <a:cs typeface="Calibri"/>
              </a:rPr>
              <a:t>Using the PWM technique and the switching mechanism we can control analog signals using the digital signal</a:t>
            </a:r>
            <a:br>
              <a:rPr lang="en-US" sz="2000">
                <a:latin typeface="Times New Roman"/>
                <a:ea typeface="+mn-lt"/>
                <a:cs typeface="+mn-lt"/>
              </a:rPr>
            </a:br>
            <a:endParaRPr lang="en-US" sz="2000">
              <a:latin typeface="Times New Roman"/>
              <a:ea typeface="+mn-lt"/>
              <a:cs typeface="+mn-lt"/>
            </a:endParaRPr>
          </a:p>
          <a:p>
            <a:endParaRPr lang="en-US" sz="2000">
              <a:latin typeface="Times New Roman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87199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E2645-6C0E-4F86-B3DF-4C366B0D4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471951"/>
            <a:ext cx="4939868" cy="964620"/>
          </a:xfrm>
        </p:spPr>
        <p:txBody>
          <a:bodyPr anchor="b">
            <a:normAutofit/>
          </a:bodyPr>
          <a:lstStyle/>
          <a:p>
            <a:r>
              <a:rPr lang="en-US" sz="3700">
                <a:latin typeface="Times New Roman"/>
                <a:cs typeface="Calibri Light"/>
              </a:rPr>
              <a:t>Disadvantages of PWM:</a:t>
            </a:r>
            <a:endParaRPr lang="en-US" sz="3700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31C77-910F-43BC-861E-678FF60A2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3" y="1537659"/>
            <a:ext cx="4939867" cy="360465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endParaRPr lang="en-US" sz="2400">
              <a:latin typeface="Times New Roman"/>
              <a:cs typeface="Calibri" panose="020F0502020204030204"/>
            </a:endParaRPr>
          </a:p>
          <a:p>
            <a:r>
              <a:rPr lang="en-US" sz="2400">
                <a:latin typeface="Times New Roman"/>
                <a:ea typeface="+mn-lt"/>
                <a:cs typeface="+mn-lt"/>
              </a:rPr>
              <a:t>As the PWM frequency is high, switching losses is considerably high.</a:t>
            </a:r>
            <a:endParaRPr lang="en-US" sz="2400">
              <a:latin typeface="Times New Roman"/>
              <a:cs typeface="Calibri"/>
            </a:endParaRPr>
          </a:p>
          <a:p>
            <a:endParaRPr lang="en-US" sz="2400">
              <a:latin typeface="Times New Roman"/>
              <a:ea typeface="+mn-lt"/>
              <a:cs typeface="+mn-lt"/>
            </a:endParaRPr>
          </a:p>
          <a:p>
            <a:r>
              <a:rPr lang="en-US" sz="2400">
                <a:latin typeface="Times New Roman"/>
                <a:ea typeface="+mn-lt"/>
                <a:cs typeface="+mn-lt"/>
              </a:rPr>
              <a:t>It induces Radio Frequency Interference (RFI).</a:t>
            </a:r>
            <a:endParaRPr lang="en-US" sz="2400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 sz="2400">
              <a:latin typeface="Times New Roman"/>
              <a:cs typeface="Calibri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96B62EE-A23C-4CCC-8872-EE72BC17DB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13" r="14435" b="-3"/>
          <a:stretch/>
        </p:blipFill>
        <p:spPr>
          <a:xfrm>
            <a:off x="20" y="10"/>
            <a:ext cx="3476673" cy="5143490"/>
          </a:xfrm>
          <a:prstGeom prst="rect">
            <a:avLst/>
          </a:prstGeom>
          <a:effectLst/>
        </p:spPr>
      </p:pic>
      <p:cxnSp>
        <p:nvCxnSpPr>
          <p:cNvPr id="7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1586337"/>
            <a:ext cx="4732020" cy="0"/>
          </a:xfrm>
          <a:prstGeom prst="line">
            <a:avLst/>
          </a:prstGeom>
          <a:ln w="19050">
            <a:solidFill>
              <a:srgbClr val="FB9C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41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26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DC45E0-44E7-47CA-9752-0513B2A35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417891"/>
            <a:ext cx="7886700" cy="85012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900">
                <a:cs typeface="Calibri Light"/>
              </a:rPr>
              <a:t>Implementing PWM with Arduino</a:t>
            </a:r>
            <a:endParaRPr lang="en-US" sz="3900" kern="1200"/>
          </a:p>
        </p:txBody>
      </p:sp>
      <p:graphicFrame>
        <p:nvGraphicFramePr>
          <p:cNvPr id="22" name="Content Placeholder 7">
            <a:extLst>
              <a:ext uri="{FF2B5EF4-FFF2-40B4-BE49-F238E27FC236}">
                <a16:creationId xmlns:a16="http://schemas.microsoft.com/office/drawing/2014/main" id="{E42B485B-FF5C-499A-9A8A-D0ADA50B35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2483657"/>
              </p:ext>
            </p:extLst>
          </p:nvPr>
        </p:nvGraphicFramePr>
        <p:xfrm>
          <a:off x="359075" y="1263770"/>
          <a:ext cx="8447416" cy="35771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1958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2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2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40078" cy="51435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C42637-4EA3-4BD2-9170-50EE272C72C0}"/>
              </a:ext>
            </a:extLst>
          </p:cNvPr>
          <p:cNvSpPr txBox="1"/>
          <p:nvPr/>
        </p:nvSpPr>
        <p:spPr>
          <a:xfrm>
            <a:off x="161538" y="243785"/>
            <a:ext cx="3217232" cy="490473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85750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latin typeface="Calibri"/>
                <a:cs typeface="Times New Roman"/>
              </a:rPr>
              <a:t>The frequency of PWM signal on pins 5 and 6 will be about 980Hz and on other pins will be 490Hz. </a:t>
            </a:r>
            <a:endParaRPr lang="en-US" sz="2400">
              <a:latin typeface="Calibri" panose="020F0502020204030204"/>
              <a:cs typeface="Calibri" panose="020F0502020204030204"/>
            </a:endParaRPr>
          </a:p>
          <a:p>
            <a:pPr marL="285750" indent="-285750" defTabSz="9144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400">
                <a:latin typeface="Calibri" panose="020F0502020204030204"/>
                <a:cs typeface="Calibri" panose="020F0502020204030204"/>
              </a:rPr>
              <a:t>The</a:t>
            </a:r>
            <a:r>
              <a:rPr lang="en-US" sz="2400"/>
              <a:t> output voltage from Arduino pins are 5V, and different duty cycles output different voltage levels as seen in the table.</a:t>
            </a:r>
            <a:endParaRPr lang="en-US" sz="2400">
              <a:cs typeface="Calibri" panose="020F0502020204030204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cs typeface="Calibri" panose="020F0502020204030204"/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D40F42F-A194-41BF-B419-BF6DE891EE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5243667"/>
              </p:ext>
            </p:extLst>
          </p:nvPr>
        </p:nvGraphicFramePr>
        <p:xfrm>
          <a:off x="4084092" y="511928"/>
          <a:ext cx="4616357" cy="413745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72421">
                  <a:extLst>
                    <a:ext uri="{9D8B030D-6E8A-4147-A177-3AD203B41FA5}">
                      <a16:colId xmlns:a16="http://schemas.microsoft.com/office/drawing/2014/main" val="3861474603"/>
                    </a:ext>
                  </a:extLst>
                </a:gridCol>
                <a:gridCol w="3043936">
                  <a:extLst>
                    <a:ext uri="{9D8B030D-6E8A-4147-A177-3AD203B41FA5}">
                      <a16:colId xmlns:a16="http://schemas.microsoft.com/office/drawing/2014/main" val="378491259"/>
                    </a:ext>
                  </a:extLst>
                </a:gridCol>
              </a:tblGrid>
              <a:tr h="1047351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800">
                          <a:effectLst/>
                        </a:rPr>
                        <a:t>Duty Cycle ​</a:t>
                      </a:r>
                      <a:endParaRPr lang="en-US" sz="28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43890" marR="143890" marT="71945" marB="7194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800">
                          <a:effectLst/>
                        </a:rPr>
                        <a:t>Output Voltage Levels​</a:t>
                      </a:r>
                      <a:endParaRPr lang="en-US" sz="28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43890" marR="143890" marT="71945" marB="71945" anchor="ctr"/>
                </a:tc>
                <a:extLst>
                  <a:ext uri="{0D108BD9-81ED-4DB2-BD59-A6C34878D82A}">
                    <a16:rowId xmlns:a16="http://schemas.microsoft.com/office/drawing/2014/main" val="490747271"/>
                  </a:ext>
                </a:extLst>
              </a:tr>
              <a:tr h="61802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800">
                          <a:effectLst/>
                        </a:rPr>
                        <a:t>0%​</a:t>
                      </a:r>
                      <a:endParaRPr lang="en-US" sz="2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3890" marR="143890" marT="71945" marB="7194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800">
                          <a:effectLst/>
                        </a:rPr>
                        <a:t>0V​</a:t>
                      </a:r>
                      <a:endParaRPr lang="en-US" sz="2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3890" marR="143890" marT="71945" marB="71945" anchor="ctr"/>
                </a:tc>
                <a:extLst>
                  <a:ext uri="{0D108BD9-81ED-4DB2-BD59-A6C34878D82A}">
                    <a16:rowId xmlns:a16="http://schemas.microsoft.com/office/drawing/2014/main" val="217030657"/>
                  </a:ext>
                </a:extLst>
              </a:tr>
              <a:tr h="61802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800">
                          <a:effectLst/>
                        </a:rPr>
                        <a:t>25%​</a:t>
                      </a:r>
                      <a:endParaRPr lang="en-US" sz="2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3890" marR="143890" marT="71945" marB="7194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800">
                          <a:effectLst/>
                        </a:rPr>
                        <a:t>1.25V​</a:t>
                      </a:r>
                      <a:endParaRPr lang="en-US" sz="2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3890" marR="143890" marT="71945" marB="71945" anchor="ctr"/>
                </a:tc>
                <a:extLst>
                  <a:ext uri="{0D108BD9-81ED-4DB2-BD59-A6C34878D82A}">
                    <a16:rowId xmlns:a16="http://schemas.microsoft.com/office/drawing/2014/main" val="1560197259"/>
                  </a:ext>
                </a:extLst>
              </a:tr>
              <a:tr h="61802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800">
                          <a:effectLst/>
                        </a:rPr>
                        <a:t>50%​</a:t>
                      </a:r>
                      <a:endParaRPr lang="en-US" sz="2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3890" marR="143890" marT="71945" marB="7194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800">
                          <a:effectLst/>
                        </a:rPr>
                        <a:t>2.5V​</a:t>
                      </a:r>
                      <a:endParaRPr lang="en-US" sz="2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3890" marR="143890" marT="71945" marB="71945" anchor="ctr"/>
                </a:tc>
                <a:extLst>
                  <a:ext uri="{0D108BD9-81ED-4DB2-BD59-A6C34878D82A}">
                    <a16:rowId xmlns:a16="http://schemas.microsoft.com/office/drawing/2014/main" val="331678976"/>
                  </a:ext>
                </a:extLst>
              </a:tr>
              <a:tr h="61802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800">
                          <a:effectLst/>
                        </a:rPr>
                        <a:t>75%​</a:t>
                      </a:r>
                      <a:endParaRPr lang="en-US" sz="2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3890" marR="143890" marT="71945" marB="7194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800">
                          <a:effectLst/>
                        </a:rPr>
                        <a:t>3.75V​</a:t>
                      </a:r>
                      <a:endParaRPr lang="en-US" sz="2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3890" marR="143890" marT="71945" marB="71945" anchor="ctr"/>
                </a:tc>
                <a:extLst>
                  <a:ext uri="{0D108BD9-81ED-4DB2-BD59-A6C34878D82A}">
                    <a16:rowId xmlns:a16="http://schemas.microsoft.com/office/drawing/2014/main" val="973473921"/>
                  </a:ext>
                </a:extLst>
              </a:tr>
              <a:tr h="61802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800">
                          <a:effectLst/>
                        </a:rPr>
                        <a:t>100%​</a:t>
                      </a:r>
                      <a:endParaRPr lang="en-US" sz="2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3890" marR="143890" marT="71945" marB="7194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800">
                          <a:effectLst/>
                        </a:rPr>
                        <a:t>5V​</a:t>
                      </a:r>
                      <a:endParaRPr lang="en-US" sz="28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43890" marR="143890" marT="71945" marB="71945" anchor="ctr"/>
                </a:tc>
                <a:extLst>
                  <a:ext uri="{0D108BD9-81ED-4DB2-BD59-A6C34878D82A}">
                    <a16:rowId xmlns:a16="http://schemas.microsoft.com/office/drawing/2014/main" val="2730743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801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5F9CFCE6-877F-4858-B8BD-2C52CA8AF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3768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8213F8A0-12AE-4514-8372-0DD766EC2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92649" y="360045"/>
            <a:ext cx="409359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983A604-8873-4630-84E9-936361AA7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2" t="16045" r="2801" b="16045"/>
          <a:stretch/>
        </p:blipFill>
        <p:spPr>
          <a:xfrm>
            <a:off x="4761861" y="837856"/>
            <a:ext cx="3890635" cy="26388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EFF17D4-9A8C-4CE5-B096-D8CCD4400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4093590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60143E62-8685-4E84-AD14-24C05C67E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668" y="719243"/>
            <a:ext cx="3847338" cy="28855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A737B6-48E2-4AE0-BD1D-E5F4A1B13A9F}"/>
              </a:ext>
            </a:extLst>
          </p:cNvPr>
          <p:cNvSpPr txBox="1"/>
          <p:nvPr/>
        </p:nvSpPr>
        <p:spPr>
          <a:xfrm>
            <a:off x="356380" y="3930949"/>
            <a:ext cx="4705709" cy="12988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800">
                <a:latin typeface="Times New Roman"/>
                <a:cs typeface="Times New Roman"/>
              </a:rPr>
              <a:t>The PWM pins are labeled with ~ (tide) sign.</a:t>
            </a:r>
            <a:endParaRPr lang="en-US" sz="2800">
              <a:ea typeface="+mn-lt"/>
              <a:cs typeface="+mn-lt"/>
            </a:endParaRPr>
          </a:p>
          <a:p>
            <a:pPr algn="l"/>
            <a:endParaRPr lang="en-US" sz="28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8054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CA55184-D1D7-43BE-8DFF-D23007471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45" t="9091" r="4768" b="2"/>
          <a:stretch/>
        </p:blipFill>
        <p:spPr>
          <a:xfrm>
            <a:off x="2642616" y="10"/>
            <a:ext cx="6501384" cy="51434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51435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2E7A2-A588-43E2-A1C1-8E54CD4FA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669" y="1205239"/>
            <a:ext cx="2546259" cy="509261"/>
          </a:xfrm>
        </p:spPr>
        <p:txBody>
          <a:bodyPr anchor="b">
            <a:normAutofit/>
          </a:bodyPr>
          <a:lstStyle/>
          <a:p>
            <a:r>
              <a:rPr lang="en-US" sz="2100" err="1">
                <a:solidFill>
                  <a:srgbClr val="00B0F0"/>
                </a:solidFill>
                <a:latin typeface="Times New Roman"/>
                <a:cs typeface="Calibri Light"/>
              </a:rPr>
              <a:t>analogWrite</a:t>
            </a:r>
            <a:r>
              <a:rPr lang="en-US" sz="2100">
                <a:solidFill>
                  <a:srgbClr val="00B0F0"/>
                </a:solidFill>
                <a:latin typeface="Times New Roman"/>
                <a:cs typeface="Calibri Light"/>
              </a:rPr>
              <a:t>()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96919" y="454343"/>
            <a:ext cx="54864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1832610"/>
            <a:ext cx="2475738" cy="6858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89D7F8-54E5-47B0-938B-F9CA883B1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09" y="1909144"/>
            <a:ext cx="4131934" cy="317103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latin typeface="Times New Roman"/>
                <a:ea typeface="+mn-lt"/>
                <a:cs typeface="+mn-lt"/>
              </a:rPr>
              <a:t>Syntax:</a:t>
            </a:r>
            <a:endParaRPr lang="en-US" sz="20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 err="1">
                <a:ea typeface="+mn-lt"/>
                <a:cs typeface="+mn-lt"/>
              </a:rPr>
              <a:t>analogWrite</a:t>
            </a:r>
            <a:r>
              <a:rPr lang="en-US" sz="2000">
                <a:ea typeface="+mn-lt"/>
                <a:cs typeface="+mn-lt"/>
              </a:rPr>
              <a:t>(pin, value)</a:t>
            </a:r>
            <a:endParaRPr lang="en-US" sz="2000">
              <a:latin typeface="Calibri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000">
                <a:latin typeface="Calibri"/>
                <a:ea typeface="+mn-lt"/>
                <a:cs typeface="+mn-lt"/>
              </a:rPr>
              <a:t>Here, pin represents the </a:t>
            </a:r>
            <a:r>
              <a:rPr lang="en-US" sz="2000" err="1">
                <a:latin typeface="Calibri"/>
                <a:ea typeface="+mn-lt"/>
                <a:cs typeface="+mn-lt"/>
              </a:rPr>
              <a:t>pwm</a:t>
            </a:r>
            <a:r>
              <a:rPr lang="en-US" sz="2000">
                <a:latin typeface="Calibri"/>
                <a:ea typeface="+mn-lt"/>
                <a:cs typeface="+mn-lt"/>
              </a:rPr>
              <a:t> pin number in the microcontroller.</a:t>
            </a:r>
          </a:p>
          <a:p>
            <a:pPr marL="0" indent="0">
              <a:buNone/>
            </a:pPr>
            <a:r>
              <a:rPr lang="en-US" sz="2000">
                <a:latin typeface="Calibri"/>
                <a:ea typeface="+mn-lt"/>
                <a:cs typeface="+mn-lt"/>
              </a:rPr>
              <a:t>Value is the value ranging from 0 to 255.</a:t>
            </a:r>
          </a:p>
          <a:p>
            <a:pPr marL="0" indent="0">
              <a:buNone/>
            </a:pPr>
            <a:endParaRPr lang="en-US" sz="2000">
              <a:latin typeface="Calibri"/>
              <a:ea typeface="+mn-lt"/>
              <a:cs typeface="+mn-lt"/>
            </a:endParaRPr>
          </a:p>
          <a:p>
            <a:r>
              <a:rPr lang="en-US" sz="2000">
                <a:latin typeface="Times New Roman"/>
                <a:ea typeface="+mn-lt"/>
                <a:cs typeface="+mn-lt"/>
              </a:rPr>
              <a:t>It writes an analog value (PWM wave) to a pin.</a:t>
            </a:r>
            <a:endParaRPr lang="en-US" sz="200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0871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65326" y="0"/>
            <a:ext cx="6213348" cy="51435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770" y="0"/>
            <a:ext cx="5966460" cy="51435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AEE0431-66BF-4939-B503-747FE5A2B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063" y="1081453"/>
            <a:ext cx="5741873" cy="2980593"/>
          </a:xfrm>
        </p:spPr>
        <p:txBody>
          <a:bodyPr vert="horz" lIns="91440" tIns="45720" rIns="91440" bIns="45720" rtlCol="0">
            <a:normAutofit fontScale="90000"/>
          </a:bodyPr>
          <a:lstStyle/>
          <a:p>
            <a:pPr algn="ctr"/>
            <a:endParaRPr lang="en-US" sz="3200" kern="1200">
              <a:solidFill>
                <a:schemeClr val="bg1">
                  <a:lumMod val="95000"/>
                  <a:lumOff val="5000"/>
                </a:schemeClr>
              </a:solidFill>
              <a:latin typeface="+mj-lt"/>
              <a:ea typeface="+mj-ea"/>
              <a:cs typeface="+mj-cs"/>
            </a:endParaRPr>
          </a:p>
          <a:p>
            <a:pPr algn="ctr">
              <a:spcBef>
                <a:spcPts val="1000"/>
              </a:spcBef>
            </a:pPr>
            <a:r>
              <a:rPr lang="en-US" sz="3200">
                <a:solidFill>
                  <a:schemeClr val="bg1">
                    <a:lumMod val="95000"/>
                    <a:lumOff val="5000"/>
                  </a:schemeClr>
                </a:solidFill>
                <a:latin typeface="Consolas"/>
              </a:rPr>
              <a:t>analogWrite(pin,0-255)</a:t>
            </a:r>
            <a:br>
              <a:rPr lang="en-US" sz="3200">
                <a:latin typeface="Consolas"/>
                <a:cs typeface="Calibri Light"/>
              </a:rPr>
            </a:br>
            <a:r>
              <a:rPr lang="en-US" sz="3200">
                <a:solidFill>
                  <a:schemeClr val="bg1">
                    <a:lumMod val="95000"/>
                    <a:lumOff val="5000"/>
                  </a:schemeClr>
                </a:solidFill>
                <a:cs typeface="Calibri Light"/>
              </a:rPr>
              <a:t> </a:t>
            </a:r>
            <a:br>
              <a:rPr lang="en-US" sz="3200">
                <a:solidFill>
                  <a:schemeClr val="bg1">
                    <a:lumMod val="95000"/>
                    <a:lumOff val="5000"/>
                  </a:schemeClr>
                </a:solidFill>
                <a:cs typeface="Calibri Light"/>
              </a:rPr>
            </a:br>
            <a:r>
              <a:rPr lang="en-US" sz="3200">
                <a:solidFill>
                  <a:schemeClr val="bg1">
                    <a:lumMod val="95000"/>
                    <a:lumOff val="5000"/>
                  </a:schemeClr>
                </a:solidFill>
                <a:cs typeface="Calibri Light"/>
              </a:rPr>
              <a:t>VS</a:t>
            </a:r>
            <a:br>
              <a:rPr lang="en-US" sz="3200">
                <a:solidFill>
                  <a:schemeClr val="bg1">
                    <a:lumMod val="95000"/>
                    <a:lumOff val="5000"/>
                  </a:schemeClr>
                </a:solidFill>
                <a:latin typeface="Calibri Light"/>
                <a:cs typeface="Calibri Light"/>
              </a:rPr>
            </a:br>
            <a:br>
              <a:rPr lang="en-US" sz="3200">
                <a:solidFill>
                  <a:schemeClr val="bg1">
                    <a:lumMod val="95000"/>
                    <a:lumOff val="5000"/>
                  </a:schemeClr>
                </a:solidFill>
                <a:latin typeface="Calibri Light"/>
                <a:cs typeface="Calibri Light"/>
              </a:rPr>
            </a:br>
            <a:r>
              <a:rPr lang="en-US" sz="3200">
                <a:solidFill>
                  <a:schemeClr val="bg1">
                    <a:lumMod val="95000"/>
                    <a:lumOff val="5000"/>
                  </a:schemeClr>
                </a:solidFill>
                <a:latin typeface="Consolas"/>
              </a:rPr>
              <a:t>digitalWrite(pin,LOW-HIGH)</a:t>
            </a:r>
            <a:endParaRPr lang="en-US" sz="3200">
              <a:solidFill>
                <a:schemeClr val="bg1">
                  <a:lumMod val="95000"/>
                  <a:lumOff val="5000"/>
                </a:schemeClr>
              </a:solidFill>
              <a:ea typeface="+mj-lt"/>
              <a:cs typeface="+mj-lt"/>
            </a:endParaRPr>
          </a:p>
          <a:p>
            <a:pPr marL="285750" indent="-285750" algn="ctr">
              <a:spcBef>
                <a:spcPts val="1000"/>
              </a:spcBef>
              <a:buFont typeface="Arial"/>
              <a:buChar char="•"/>
            </a:pPr>
            <a:endParaRPr lang="en-US" sz="3200">
              <a:solidFill>
                <a:schemeClr val="bg1">
                  <a:lumMod val="95000"/>
                  <a:lumOff val="5000"/>
                </a:schemeClr>
              </a:solidFill>
              <a:ea typeface="+mj-lt"/>
              <a:cs typeface="+mj-lt"/>
            </a:endParaRPr>
          </a:p>
          <a:p>
            <a:pPr algn="ctr"/>
            <a:endParaRPr lang="en-US" sz="3200">
              <a:solidFill>
                <a:schemeClr val="bg1">
                  <a:lumMod val="95000"/>
                  <a:lumOff val="5000"/>
                </a:schemeClr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9924682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1205901" y="503852"/>
            <a:ext cx="7938099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Times New Roman"/>
                <a:ea typeface="Times New Roman"/>
                <a:cs typeface="Arial"/>
                <a:sym typeface="Times New Roman"/>
              </a:rPr>
              <a:t>What will we learn today?</a:t>
            </a:r>
            <a:endParaRPr lang="en-US" sz="3200" b="1">
              <a:latin typeface="Times New Roman"/>
              <a:ea typeface="Times New Roman"/>
              <a:cs typeface="Arial"/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1203276" y="1357911"/>
            <a:ext cx="7945505" cy="327707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869950" lvl="1" indent="-342900">
              <a:buSzPts val="2500"/>
              <a:buChar char="•"/>
            </a:pPr>
            <a:r>
              <a:rPr lang="en" sz="2500" kern="0">
                <a:latin typeface="Times New Roman"/>
                <a:ea typeface="Times New Roman"/>
                <a:cs typeface="Arial"/>
              </a:rPr>
              <a:t>LM78XX, LM7805, LM7809</a:t>
            </a:r>
          </a:p>
          <a:p>
            <a:pPr marL="869950" lvl="1" indent="-342900">
              <a:buSzPts val="2500"/>
              <a:buChar char="•"/>
            </a:pPr>
            <a:r>
              <a:rPr lang="en" sz="2500">
                <a:latin typeface="Times New Roman"/>
                <a:ea typeface="Times New Roman"/>
                <a:cs typeface="Arial"/>
              </a:rPr>
              <a:t>Use of capacitors</a:t>
            </a:r>
          </a:p>
          <a:p>
            <a:pPr marL="869950" lvl="1" indent="-342900">
              <a:buSzPts val="2500"/>
              <a:buFont typeface="Arial"/>
              <a:buChar char="•"/>
            </a:pPr>
            <a:r>
              <a:rPr lang="en" sz="2500">
                <a:latin typeface="Times New Roman"/>
                <a:ea typeface="Times New Roman"/>
                <a:cs typeface="Arial"/>
                <a:sym typeface="Times New Roman"/>
              </a:rPr>
              <a:t>Servo Motor and Its interfacing</a:t>
            </a:r>
            <a:endParaRPr lang="en" sz="2500">
              <a:latin typeface="Times New Roman"/>
              <a:ea typeface="Times New Roman"/>
              <a:cs typeface="Arial"/>
            </a:endParaRPr>
          </a:p>
          <a:p>
            <a:pPr marL="869950" lvl="1" indent="-342900">
              <a:buSzPts val="2500"/>
              <a:buChar char="•"/>
            </a:pPr>
            <a:r>
              <a:rPr lang="en" sz="2500">
                <a:latin typeface="Times New Roman"/>
                <a:ea typeface="Times New Roman"/>
                <a:cs typeface="Arial"/>
              </a:rPr>
              <a:t>DC motor: Speed Control(PWM)      </a:t>
            </a:r>
          </a:p>
          <a:p>
            <a:pPr marL="527050" lvl="1" indent="0">
              <a:buSzPts val="2500"/>
              <a:buNone/>
            </a:pPr>
            <a:endParaRPr lang="en" sz="2500">
              <a:latin typeface="Times New Roman"/>
              <a:ea typeface="Times New Roman"/>
              <a:cs typeface="Arial"/>
            </a:endParaRPr>
          </a:p>
          <a:p>
            <a:pPr marL="527050" lvl="1" indent="0">
              <a:buSzPts val="2500"/>
              <a:buNone/>
            </a:pPr>
            <a:endParaRPr lang="en" sz="2500">
              <a:latin typeface="Times New Roman"/>
              <a:ea typeface="Times New Roman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8BC803E-13F3-4DAB-B17C-BEB00761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8DDE571-E57F-4AB5-83C7-30EB5DDC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3997" cy="5143499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BBE121-8B94-4078-8A2E-B056B6D5D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6578" y="452716"/>
            <a:ext cx="3847983" cy="9922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DC MOTOR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2E92D6-B2CA-4149-B0B5-93A9AC76429C}"/>
              </a:ext>
            </a:extLst>
          </p:cNvPr>
          <p:cNvSpPr txBox="1"/>
          <p:nvPr/>
        </p:nvSpPr>
        <p:spPr>
          <a:xfrm>
            <a:off x="130313" y="1289360"/>
            <a:ext cx="3698736" cy="384352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Times"/>
                <a:cs typeface="Times"/>
              </a:rPr>
              <a:t>A rotatory electrical motor that converts direct current(DC) electrical energy into mechanical energy.</a:t>
            </a:r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164497A4-3F52-46C9-B40E-2FF9C93A1A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730" r="-3" b="15432"/>
          <a:stretch/>
        </p:blipFill>
        <p:spPr>
          <a:xfrm>
            <a:off x="4276638" y="10"/>
            <a:ext cx="4867368" cy="2571742"/>
          </a:xfrm>
          <a:custGeom>
            <a:avLst/>
            <a:gdLst/>
            <a:ahLst/>
            <a:cxnLst/>
            <a:rect l="l" t="t" r="r" b="b"/>
            <a:pathLst>
              <a:path w="6489823" h="3421047">
                <a:moveTo>
                  <a:pt x="383239" y="0"/>
                </a:moveTo>
                <a:lnTo>
                  <a:pt x="6489823" y="0"/>
                </a:lnTo>
                <a:lnTo>
                  <a:pt x="6489823" y="3421047"/>
                </a:lnTo>
                <a:lnTo>
                  <a:pt x="0" y="3421047"/>
                </a:lnTo>
                <a:lnTo>
                  <a:pt x="10162" y="3368785"/>
                </a:lnTo>
                <a:cubicBezTo>
                  <a:pt x="15448" y="3346584"/>
                  <a:pt x="22094" y="3323293"/>
                  <a:pt x="30699" y="3298569"/>
                </a:cubicBezTo>
                <a:cubicBezTo>
                  <a:pt x="41150" y="3275988"/>
                  <a:pt x="42443" y="3246652"/>
                  <a:pt x="33589" y="3233050"/>
                </a:cubicBezTo>
                <a:cubicBezTo>
                  <a:pt x="32065" y="3230708"/>
                  <a:pt x="30291" y="3228932"/>
                  <a:pt x="28325" y="3227777"/>
                </a:cubicBezTo>
                <a:cubicBezTo>
                  <a:pt x="30678" y="3188484"/>
                  <a:pt x="72205" y="3103624"/>
                  <a:pt x="73382" y="3050568"/>
                </a:cubicBezTo>
                <a:cubicBezTo>
                  <a:pt x="69165" y="3022639"/>
                  <a:pt x="68605" y="2960322"/>
                  <a:pt x="84953" y="2920501"/>
                </a:cubicBezTo>
                <a:cubicBezTo>
                  <a:pt x="69327" y="2932298"/>
                  <a:pt x="121103" y="2664904"/>
                  <a:pt x="109217" y="2657859"/>
                </a:cubicBezTo>
                <a:cubicBezTo>
                  <a:pt x="110075" y="2597031"/>
                  <a:pt x="138136" y="2522558"/>
                  <a:pt x="139777" y="2464312"/>
                </a:cubicBezTo>
                <a:cubicBezTo>
                  <a:pt x="141801" y="2450201"/>
                  <a:pt x="199861" y="2246813"/>
                  <a:pt x="198683" y="2236608"/>
                </a:cubicBezTo>
                <a:lnTo>
                  <a:pt x="283684" y="1924542"/>
                </a:lnTo>
                <a:cubicBezTo>
                  <a:pt x="313071" y="1811100"/>
                  <a:pt x="307196" y="1868801"/>
                  <a:pt x="336583" y="1755359"/>
                </a:cubicBezTo>
                <a:cubicBezTo>
                  <a:pt x="383246" y="1573239"/>
                  <a:pt x="363875" y="1577802"/>
                  <a:pt x="409119" y="1401207"/>
                </a:cubicBezTo>
                <a:cubicBezTo>
                  <a:pt x="428998" y="1329345"/>
                  <a:pt x="403240" y="1279669"/>
                  <a:pt x="421957" y="1175450"/>
                </a:cubicBezTo>
                <a:cubicBezTo>
                  <a:pt x="442602" y="1107577"/>
                  <a:pt x="340683" y="794854"/>
                  <a:pt x="369233" y="688836"/>
                </a:cubicBezTo>
                <a:cubicBezTo>
                  <a:pt x="378440" y="610640"/>
                  <a:pt x="331945" y="587322"/>
                  <a:pt x="346155" y="513896"/>
                </a:cubicBezTo>
                <a:cubicBezTo>
                  <a:pt x="351974" y="496939"/>
                  <a:pt x="362179" y="406394"/>
                  <a:pt x="344911" y="393010"/>
                </a:cubicBezTo>
                <a:cubicBezTo>
                  <a:pt x="389436" y="301493"/>
                  <a:pt x="356186" y="264408"/>
                  <a:pt x="369960" y="232042"/>
                </a:cubicBezTo>
                <a:cubicBezTo>
                  <a:pt x="394611" y="153791"/>
                  <a:pt x="372056" y="165633"/>
                  <a:pt x="392742" y="72037"/>
                </a:cubicBezTo>
                <a:cubicBezTo>
                  <a:pt x="398537" y="53819"/>
                  <a:pt x="397997" y="38693"/>
                  <a:pt x="394525" y="25405"/>
                </a:cubicBezTo>
                <a:close/>
              </a:path>
            </a:pathLst>
          </a:custGeom>
        </p:spPr>
      </p:pic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D716BF27-987B-4CBD-A44E-37D077992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49" r="1" b="23001"/>
          <a:stretch/>
        </p:blipFill>
        <p:spPr>
          <a:xfrm>
            <a:off x="4064565" y="2571750"/>
            <a:ext cx="5079435" cy="2571750"/>
          </a:xfrm>
          <a:custGeom>
            <a:avLst/>
            <a:gdLst/>
            <a:ahLst/>
            <a:cxnLst/>
            <a:rect l="l" t="t" r="r" b="b"/>
            <a:pathLst>
              <a:path w="6772580" h="3429000">
                <a:moveTo>
                  <a:pt x="271594" y="0"/>
                </a:moveTo>
                <a:lnTo>
                  <a:pt x="6772580" y="0"/>
                </a:lnTo>
                <a:lnTo>
                  <a:pt x="6772580" y="3429000"/>
                </a:lnTo>
                <a:lnTo>
                  <a:pt x="8976" y="3429000"/>
                </a:lnTo>
                <a:lnTo>
                  <a:pt x="7894" y="3419403"/>
                </a:lnTo>
                <a:cubicBezTo>
                  <a:pt x="2772" y="3402540"/>
                  <a:pt x="-7409" y="3393117"/>
                  <a:pt x="8790" y="3369074"/>
                </a:cubicBezTo>
                <a:cubicBezTo>
                  <a:pt x="18674" y="3308209"/>
                  <a:pt x="52540" y="3147708"/>
                  <a:pt x="69466" y="3074368"/>
                </a:cubicBezTo>
                <a:cubicBezTo>
                  <a:pt x="86170" y="2985158"/>
                  <a:pt x="141939" y="2988106"/>
                  <a:pt x="138108" y="2937087"/>
                </a:cubicBezTo>
                <a:lnTo>
                  <a:pt x="159153" y="2788751"/>
                </a:lnTo>
                <a:cubicBezTo>
                  <a:pt x="164508" y="2771521"/>
                  <a:pt x="169861" y="2754291"/>
                  <a:pt x="175215" y="2737061"/>
                </a:cubicBezTo>
                <a:lnTo>
                  <a:pt x="178713" y="2662493"/>
                </a:lnTo>
                <a:cubicBezTo>
                  <a:pt x="182744" y="2662176"/>
                  <a:pt x="175495" y="2610710"/>
                  <a:pt x="177952" y="2608178"/>
                </a:cubicBezTo>
                <a:lnTo>
                  <a:pt x="200637" y="2557490"/>
                </a:lnTo>
                <a:lnTo>
                  <a:pt x="210272" y="2500823"/>
                </a:lnTo>
                <a:cubicBezTo>
                  <a:pt x="210821" y="2477149"/>
                  <a:pt x="233533" y="2498323"/>
                  <a:pt x="235189" y="2456370"/>
                </a:cubicBezTo>
                <a:cubicBezTo>
                  <a:pt x="241238" y="2390087"/>
                  <a:pt x="270663" y="2342381"/>
                  <a:pt x="270108" y="2307778"/>
                </a:cubicBezTo>
                <a:cubicBezTo>
                  <a:pt x="279775" y="2252634"/>
                  <a:pt x="274008" y="2281735"/>
                  <a:pt x="270232" y="2227103"/>
                </a:cubicBezTo>
                <a:cubicBezTo>
                  <a:pt x="277898" y="2187203"/>
                  <a:pt x="273018" y="2179895"/>
                  <a:pt x="278972" y="2138456"/>
                </a:cubicBezTo>
                <a:cubicBezTo>
                  <a:pt x="286874" y="2113373"/>
                  <a:pt x="293454" y="2098825"/>
                  <a:pt x="284204" y="2092747"/>
                </a:cubicBezTo>
                <a:cubicBezTo>
                  <a:pt x="285267" y="2080110"/>
                  <a:pt x="308510" y="2021121"/>
                  <a:pt x="306856" y="2003128"/>
                </a:cubicBezTo>
                <a:lnTo>
                  <a:pt x="296216" y="1944367"/>
                </a:lnTo>
                <a:lnTo>
                  <a:pt x="316030" y="1836128"/>
                </a:lnTo>
                <a:cubicBezTo>
                  <a:pt x="300726" y="1810623"/>
                  <a:pt x="342411" y="1768654"/>
                  <a:pt x="329496" y="1735241"/>
                </a:cubicBezTo>
                <a:cubicBezTo>
                  <a:pt x="331336" y="1711720"/>
                  <a:pt x="339485" y="1722162"/>
                  <a:pt x="343347" y="1679383"/>
                </a:cubicBezTo>
                <a:cubicBezTo>
                  <a:pt x="349669" y="1616089"/>
                  <a:pt x="356013" y="1614119"/>
                  <a:pt x="360800" y="1554542"/>
                </a:cubicBezTo>
                <a:cubicBezTo>
                  <a:pt x="361799" y="1491472"/>
                  <a:pt x="380405" y="1496141"/>
                  <a:pt x="377978" y="1470595"/>
                </a:cubicBezTo>
                <a:cubicBezTo>
                  <a:pt x="371480" y="1445071"/>
                  <a:pt x="407310" y="1366942"/>
                  <a:pt x="396801" y="1354553"/>
                </a:cubicBezTo>
                <a:cubicBezTo>
                  <a:pt x="387984" y="1324635"/>
                  <a:pt x="389939" y="1306198"/>
                  <a:pt x="378799" y="1292983"/>
                </a:cubicBezTo>
                <a:cubicBezTo>
                  <a:pt x="368230" y="1254082"/>
                  <a:pt x="380918" y="1242866"/>
                  <a:pt x="362697" y="1241293"/>
                </a:cubicBezTo>
                <a:lnTo>
                  <a:pt x="339388" y="1147085"/>
                </a:lnTo>
                <a:cubicBezTo>
                  <a:pt x="350485" y="1118433"/>
                  <a:pt x="353159" y="1072754"/>
                  <a:pt x="339952" y="1071934"/>
                </a:cubicBezTo>
                <a:cubicBezTo>
                  <a:pt x="327895" y="1004911"/>
                  <a:pt x="358371" y="924985"/>
                  <a:pt x="347188" y="889800"/>
                </a:cubicBezTo>
                <a:cubicBezTo>
                  <a:pt x="334220" y="804597"/>
                  <a:pt x="342717" y="786582"/>
                  <a:pt x="338803" y="749936"/>
                </a:cubicBezTo>
                <a:cubicBezTo>
                  <a:pt x="334890" y="713292"/>
                  <a:pt x="337271" y="707557"/>
                  <a:pt x="323706" y="669931"/>
                </a:cubicBezTo>
                <a:lnTo>
                  <a:pt x="313326" y="559992"/>
                </a:lnTo>
                <a:cubicBezTo>
                  <a:pt x="314747" y="543769"/>
                  <a:pt x="268004" y="450294"/>
                  <a:pt x="272650" y="451529"/>
                </a:cubicBezTo>
                <a:lnTo>
                  <a:pt x="256593" y="392499"/>
                </a:lnTo>
                <a:cubicBezTo>
                  <a:pt x="276778" y="343341"/>
                  <a:pt x="246535" y="361906"/>
                  <a:pt x="249583" y="321981"/>
                </a:cubicBezTo>
                <a:cubicBezTo>
                  <a:pt x="256450" y="297359"/>
                  <a:pt x="256557" y="284789"/>
                  <a:pt x="245172" y="280016"/>
                </a:cubicBezTo>
                <a:cubicBezTo>
                  <a:pt x="279102" y="164139"/>
                  <a:pt x="241674" y="235649"/>
                  <a:pt x="249784" y="152538"/>
                </a:cubicBezTo>
                <a:cubicBezTo>
                  <a:pt x="254846" y="115053"/>
                  <a:pt x="258144" y="77317"/>
                  <a:pt x="264479" y="36591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85ACF7-4EEC-4D08-9440-C17C8A3B3BC9}"/>
              </a:ext>
            </a:extLst>
          </p:cNvPr>
          <p:cNvSpPr txBox="1"/>
          <p:nvPr/>
        </p:nvSpPr>
        <p:spPr>
          <a:xfrm>
            <a:off x="4846481" y="274159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7233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5CB25D2-422C-4123-82C6-EE6A1883DB84}"/>
              </a:ext>
            </a:extLst>
          </p:cNvPr>
          <p:cNvSpPr txBox="1"/>
          <p:nvPr/>
        </p:nvSpPr>
        <p:spPr>
          <a:xfrm>
            <a:off x="3642503" y="2062792"/>
            <a:ext cx="3400964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200">
                <a:latin typeface="Arial"/>
                <a:cs typeface="Arial"/>
              </a:rPr>
              <a:t>H-Bridge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65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8B07A6-5933-4B6A-B701-C2E8FA181A9C}"/>
              </a:ext>
            </a:extLst>
          </p:cNvPr>
          <p:cNvSpPr txBox="1"/>
          <p:nvPr/>
        </p:nvSpPr>
        <p:spPr>
          <a:xfrm>
            <a:off x="44595" y="1138687"/>
            <a:ext cx="3071223" cy="352917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An </a:t>
            </a:r>
            <a:r>
              <a:rPr lang="en-US" sz="1500" b="1"/>
              <a:t>H-bridge</a:t>
            </a:r>
            <a:r>
              <a:rPr lang="en-US" sz="1500"/>
              <a:t> is an </a:t>
            </a:r>
            <a:r>
              <a:rPr lang="en-US" sz="1500">
                <a:hlinkClick r:id="rId2"/>
              </a:rPr>
              <a:t>electronic circuit</a:t>
            </a:r>
            <a:r>
              <a:rPr lang="en-US" sz="1500"/>
              <a:t> that switches the polarity of a voltage applied to a load. These circuits are often used in </a:t>
            </a:r>
            <a:r>
              <a:rPr lang="en-US" sz="1500">
                <a:hlinkClick r:id="rId3"/>
              </a:rPr>
              <a:t>robotics</a:t>
            </a:r>
            <a:r>
              <a:rPr lang="en-US" sz="1500"/>
              <a:t> and other applications to allow DC motors to run forwards or backwards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0"/>
            <a:ext cx="5664708" cy="51435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2766" y="418338"/>
            <a:ext cx="4938073" cy="430439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0FBA39A-66D6-4C78-AEC7-FDAF18016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396" y="1010476"/>
            <a:ext cx="4514498" cy="31201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70063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D587ECA-7185-4055-9921-A8F52DB34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519112"/>
            <a:ext cx="499110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66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C5320A-D44D-4814-8DEC-B597742A3742}"/>
              </a:ext>
            </a:extLst>
          </p:cNvPr>
          <p:cNvSpPr txBox="1"/>
          <p:nvPr/>
        </p:nvSpPr>
        <p:spPr>
          <a:xfrm>
            <a:off x="5094291" y="3300607"/>
            <a:ext cx="3642580" cy="3680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47500" lnSpcReduction="2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b="1">
                <a:latin typeface="+mj-lt"/>
                <a:ea typeface="+mj-ea"/>
                <a:cs typeface="+mj-cs"/>
              </a:rPr>
              <a:t>Using IC in bread board</a:t>
            </a:r>
            <a:endParaRPr lang="en-US" sz="5000">
              <a:latin typeface="+mj-lt"/>
              <a:ea typeface="+mj-ea"/>
              <a:cs typeface="+mj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62C07C6-462E-4262-B473-97EE9655C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547" y="240030"/>
            <a:ext cx="1701778" cy="2921508"/>
          </a:xfrm>
          <a:prstGeom prst="rect">
            <a:avLst/>
          </a:prstGeom>
        </p:spPr>
      </p:pic>
      <p:pic>
        <p:nvPicPr>
          <p:cNvPr id="5" name="Picture 5" descr="A picture containing decorated&#10;&#10;Description automatically generated">
            <a:extLst>
              <a:ext uri="{FF2B5EF4-FFF2-40B4-BE49-F238E27FC236}">
                <a16:creationId xmlns:a16="http://schemas.microsoft.com/office/drawing/2014/main" id="{8F1C0F97-7FF2-4CCA-A2A6-99DC25E2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0872" y="632290"/>
            <a:ext cx="4210812" cy="2136987"/>
          </a:xfrm>
          <a:prstGeom prst="rect">
            <a:avLst/>
          </a:prstGeom>
        </p:spPr>
      </p:pic>
      <p:sp>
        <p:nvSpPr>
          <p:cNvPr id="22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7560" y="4195768"/>
            <a:ext cx="2468880" cy="13716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custGeom>
                    <a:avLst/>
                    <a:gdLst>
                      <a:gd name="connsiteX0" fmla="*/ 0 w 2468880"/>
                      <a:gd name="connsiteY0" fmla="*/ 0 h 13716"/>
                      <a:gd name="connsiteX1" fmla="*/ 592531 w 2468880"/>
                      <a:gd name="connsiteY1" fmla="*/ 0 h 13716"/>
                      <a:gd name="connsiteX2" fmla="*/ 1160374 w 2468880"/>
                      <a:gd name="connsiteY2" fmla="*/ 0 h 13716"/>
                      <a:gd name="connsiteX3" fmla="*/ 1728216 w 2468880"/>
                      <a:gd name="connsiteY3" fmla="*/ 0 h 13716"/>
                      <a:gd name="connsiteX4" fmla="*/ 2468880 w 2468880"/>
                      <a:gd name="connsiteY4" fmla="*/ 0 h 13716"/>
                      <a:gd name="connsiteX5" fmla="*/ 2468880 w 2468880"/>
                      <a:gd name="connsiteY5" fmla="*/ 13716 h 13716"/>
                      <a:gd name="connsiteX6" fmla="*/ 1802282 w 2468880"/>
                      <a:gd name="connsiteY6" fmla="*/ 13716 h 13716"/>
                      <a:gd name="connsiteX7" fmla="*/ 1209751 w 2468880"/>
                      <a:gd name="connsiteY7" fmla="*/ 13716 h 13716"/>
                      <a:gd name="connsiteX8" fmla="*/ 641909 w 2468880"/>
                      <a:gd name="connsiteY8" fmla="*/ 13716 h 13716"/>
                      <a:gd name="connsiteX9" fmla="*/ 0 w 2468880"/>
                      <a:gd name="connsiteY9" fmla="*/ 13716 h 13716"/>
                      <a:gd name="connsiteX10" fmla="*/ 0 w 2468880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68880" h="13716" fill="none" extrusionOk="0">
                        <a:moveTo>
                          <a:pt x="0" y="0"/>
                        </a:moveTo>
                        <a:cubicBezTo>
                          <a:pt x="171523" y="-1510"/>
                          <a:pt x="416079" y="20036"/>
                          <a:pt x="592531" y="0"/>
                        </a:cubicBezTo>
                        <a:cubicBezTo>
                          <a:pt x="768983" y="-20036"/>
                          <a:pt x="878305" y="13110"/>
                          <a:pt x="1160374" y="0"/>
                        </a:cubicBezTo>
                        <a:cubicBezTo>
                          <a:pt x="1442443" y="-13110"/>
                          <a:pt x="1612108" y="24695"/>
                          <a:pt x="1728216" y="0"/>
                        </a:cubicBezTo>
                        <a:cubicBezTo>
                          <a:pt x="1844324" y="-24695"/>
                          <a:pt x="2271040" y="20667"/>
                          <a:pt x="2468880" y="0"/>
                        </a:cubicBezTo>
                        <a:cubicBezTo>
                          <a:pt x="2468530" y="5728"/>
                          <a:pt x="2468490" y="7624"/>
                          <a:pt x="2468880" y="13716"/>
                        </a:cubicBezTo>
                        <a:cubicBezTo>
                          <a:pt x="2229297" y="-19231"/>
                          <a:pt x="2066775" y="25681"/>
                          <a:pt x="1802282" y="13716"/>
                        </a:cubicBezTo>
                        <a:cubicBezTo>
                          <a:pt x="1537789" y="1751"/>
                          <a:pt x="1379930" y="17694"/>
                          <a:pt x="1209751" y="13716"/>
                        </a:cubicBezTo>
                        <a:cubicBezTo>
                          <a:pt x="1039572" y="9738"/>
                          <a:pt x="837025" y="8278"/>
                          <a:pt x="641909" y="13716"/>
                        </a:cubicBezTo>
                        <a:cubicBezTo>
                          <a:pt x="446793" y="19154"/>
                          <a:pt x="170561" y="13900"/>
                          <a:pt x="0" y="13716"/>
                        </a:cubicBezTo>
                        <a:cubicBezTo>
                          <a:pt x="-302" y="10335"/>
                          <a:pt x="417" y="4724"/>
                          <a:pt x="0" y="0"/>
                        </a:cubicBezTo>
                        <a:close/>
                      </a:path>
                      <a:path w="2468880" h="13716" stroke="0" extrusionOk="0">
                        <a:moveTo>
                          <a:pt x="0" y="0"/>
                        </a:moveTo>
                        <a:cubicBezTo>
                          <a:pt x="190931" y="24910"/>
                          <a:pt x="333688" y="11559"/>
                          <a:pt x="567842" y="0"/>
                        </a:cubicBezTo>
                        <a:cubicBezTo>
                          <a:pt x="801996" y="-11559"/>
                          <a:pt x="939971" y="-5677"/>
                          <a:pt x="1234440" y="0"/>
                        </a:cubicBezTo>
                        <a:cubicBezTo>
                          <a:pt x="1528909" y="5677"/>
                          <a:pt x="1658539" y="5184"/>
                          <a:pt x="1777594" y="0"/>
                        </a:cubicBezTo>
                        <a:cubicBezTo>
                          <a:pt x="1896649" y="-5184"/>
                          <a:pt x="2186164" y="23915"/>
                          <a:pt x="2468880" y="0"/>
                        </a:cubicBezTo>
                        <a:cubicBezTo>
                          <a:pt x="2469409" y="5071"/>
                          <a:pt x="2469155" y="7437"/>
                          <a:pt x="2468880" y="13716"/>
                        </a:cubicBezTo>
                        <a:cubicBezTo>
                          <a:pt x="2271330" y="32027"/>
                          <a:pt x="2001027" y="26982"/>
                          <a:pt x="1876349" y="13716"/>
                        </a:cubicBezTo>
                        <a:cubicBezTo>
                          <a:pt x="1751671" y="450"/>
                          <a:pt x="1364652" y="10491"/>
                          <a:pt x="1209751" y="13716"/>
                        </a:cubicBezTo>
                        <a:cubicBezTo>
                          <a:pt x="1054850" y="16941"/>
                          <a:pt x="748438" y="15502"/>
                          <a:pt x="617220" y="13716"/>
                        </a:cubicBezTo>
                        <a:cubicBezTo>
                          <a:pt x="486002" y="11930"/>
                          <a:pt x="237432" y="22628"/>
                          <a:pt x="0" y="13716"/>
                        </a:cubicBezTo>
                        <a:cubicBezTo>
                          <a:pt x="198" y="8947"/>
                          <a:pt x="304" y="52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A7A6D3-52B6-4624-92E8-7F258B07946B}"/>
              </a:ext>
            </a:extLst>
          </p:cNvPr>
          <p:cNvSpPr txBox="1"/>
          <p:nvPr/>
        </p:nvSpPr>
        <p:spPr>
          <a:xfrm>
            <a:off x="1054579" y="339988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Reading  IC pin out</a:t>
            </a:r>
          </a:p>
        </p:txBody>
      </p:sp>
    </p:spTree>
    <p:extLst>
      <p:ext uri="{BB962C8B-B14F-4D97-AF65-F5344CB8AC3E}">
        <p14:creationId xmlns:p14="http://schemas.microsoft.com/office/powerpoint/2010/main" val="694902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1ED53D1-A220-4133-A7FB-F65362F34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620" y="925272"/>
            <a:ext cx="6960080" cy="350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25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99287DC2-817A-4D45-92BA-AB3A2DA20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65" y="167945"/>
            <a:ext cx="4408997" cy="4850741"/>
          </a:xfrm>
          <a:prstGeom prst="rect">
            <a:avLst/>
          </a:prstGeom>
        </p:spPr>
      </p:pic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2E9C93D9-D31F-4F21-9677-FF0F3A4CB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1666" y="419369"/>
            <a:ext cx="4312309" cy="459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92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ACFA9AA-33F0-4EF4-80C9-BBD66920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37" y="437341"/>
            <a:ext cx="53435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07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" name="Freeform: Shape 102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818" y="0"/>
            <a:ext cx="7472363" cy="51435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5" name="Freeform: Shape 104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0"/>
            <a:ext cx="7461504" cy="51435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1143002" y="1499711"/>
            <a:ext cx="6858000" cy="207302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>
              <a:spcAft>
                <a:spcPts val="0"/>
              </a:spcAft>
            </a:pPr>
            <a:r>
              <a:rPr lang="en-US" sz="5400" b="1" kern="1200">
                <a:latin typeface="Times New Roman"/>
                <a:cs typeface="Times New Roman"/>
                <a:sym typeface="Times New Roman"/>
              </a:rPr>
              <a:t>Let’s Get Started!!</a:t>
            </a:r>
            <a:endParaRPr lang="en-US" sz="5400" kern="1200">
              <a:latin typeface="Times New Roman"/>
              <a:cs typeface="Times New Roman"/>
            </a:endParaRPr>
          </a:p>
          <a:p>
            <a:pPr algn="ctr"/>
            <a:r>
              <a:rPr lang="en-US" sz="5400" b="1" kern="1200">
                <a:latin typeface="Times New Roman"/>
                <a:cs typeface="Times New Roman"/>
                <a:sym typeface="Times New Roman"/>
              </a:rPr>
              <a:t>Shall We?</a:t>
            </a:r>
            <a:endParaRPr lang="en-US" sz="5400" b="1" kern="1200">
              <a:latin typeface="Times New Roman"/>
              <a:cs typeface="Times New Roman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88920" y="4143589"/>
            <a:ext cx="3566160" cy="205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377C9-5A6F-4FD4-9A24-792AD89B3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471951"/>
            <a:ext cx="4939868" cy="9646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LM78XX Series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2940D2-57DD-493F-91E8-5ED7A2C36683}"/>
              </a:ext>
            </a:extLst>
          </p:cNvPr>
          <p:cNvSpPr txBox="1"/>
          <p:nvPr/>
        </p:nvSpPr>
        <p:spPr>
          <a:xfrm>
            <a:off x="3724073" y="1828800"/>
            <a:ext cx="4939867" cy="283906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 3-terminal Linear regulators.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Used extensively in the device that needs the regulated power supplies such as microcontroller.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 'XX' indicates the voltage that each regulator outputs.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</p:txBody>
      </p:sp>
      <p:pic>
        <p:nvPicPr>
          <p:cNvPr id="4" name="Picture 4" descr="A picture containing electronics, iPod&#10;&#10;Description automatically generated">
            <a:extLst>
              <a:ext uri="{FF2B5EF4-FFF2-40B4-BE49-F238E27FC236}">
                <a16:creationId xmlns:a16="http://schemas.microsoft.com/office/drawing/2014/main" id="{3D755D0A-E37A-44D0-A226-FDC015C6E0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43" r="22086" b="2"/>
          <a:stretch/>
        </p:blipFill>
        <p:spPr>
          <a:xfrm>
            <a:off x="20" y="10"/>
            <a:ext cx="3476673" cy="5143490"/>
          </a:xfrm>
          <a:prstGeom prst="rect">
            <a:avLst/>
          </a:prstGeom>
          <a:effectLst/>
        </p:spPr>
      </p:pic>
      <p:cxnSp>
        <p:nvCxnSpPr>
          <p:cNvPr id="10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1586337"/>
            <a:ext cx="4732020" cy="0"/>
          </a:xfrm>
          <a:prstGeom prst="line">
            <a:avLst/>
          </a:prstGeom>
          <a:ln w="19050">
            <a:solidFill>
              <a:srgbClr val="958F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889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17891482-C38A-4F0C-8183-0121632F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5B0418-D3EA-445C-B913-201F4DBCD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2596" y="364638"/>
            <a:ext cx="4588803" cy="9941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>
                <a:latin typeface="Times New Roman"/>
                <a:cs typeface="Times New Roman"/>
              </a:rPr>
              <a:t>Servo Motor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7E172AC2-3C25-42B2-9B48-DC578261B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99" y="984349"/>
            <a:ext cx="3075691" cy="811857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5" name="Picture 5" descr="A picture containing battery&#10;&#10;Description automatically generated">
            <a:extLst>
              <a:ext uri="{FF2B5EF4-FFF2-40B4-BE49-F238E27FC236}">
                <a16:creationId xmlns:a16="http://schemas.microsoft.com/office/drawing/2014/main" id="{887427CA-DA6C-4927-B19B-AB024913A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816" y="2657475"/>
            <a:ext cx="2623473" cy="2109786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248241-3AF2-4B63-918F-1743572952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43200" y="1643324"/>
            <a:ext cx="5074038" cy="247634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457200">
              <a:spcAft>
                <a:spcPts val="600"/>
              </a:spcAft>
            </a:pPr>
            <a:r>
              <a:rPr lang="en-US" sz="3000">
                <a:latin typeface="Times New Roman"/>
                <a:cs typeface="Times New Roman"/>
              </a:rPr>
              <a:t>A </a:t>
            </a:r>
            <a:r>
              <a:rPr lang="en-US" sz="3000" b="1">
                <a:solidFill>
                  <a:srgbClr val="FF0000"/>
                </a:solidFill>
                <a:latin typeface="Times New Roman"/>
                <a:cs typeface="Times New Roman"/>
              </a:rPr>
              <a:t>servomotor</a:t>
            </a:r>
            <a:r>
              <a:rPr lang="en-US" sz="3000">
                <a:latin typeface="Times New Roman"/>
                <a:cs typeface="Times New Roman"/>
              </a:rPr>
              <a:t> is a rotatory actuator or linear actuator that allows for precise control of angular or linear position, velocity and acceleration.</a:t>
            </a:r>
            <a:endParaRPr lang="en-US">
              <a:cs typeface="Calibri" panose="020F0502020204030204"/>
            </a:endParaRPr>
          </a:p>
        </p:txBody>
      </p:sp>
      <p:sp>
        <p:nvSpPr>
          <p:cNvPr id="16" name="Arc 11">
            <a:extLst>
              <a:ext uri="{FF2B5EF4-FFF2-40B4-BE49-F238E27FC236}">
                <a16:creationId xmlns:a16="http://schemas.microsoft.com/office/drawing/2014/main" id="{DA4B6E73-2318-4814-8EB1-306D53723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64111">
            <a:off x="-743943" y="4233564"/>
            <a:ext cx="2240923" cy="2240924"/>
          </a:xfrm>
          <a:prstGeom prst="arc">
            <a:avLst>
              <a:gd name="adj1" fmla="val 16200000"/>
              <a:gd name="adj2" fmla="val 21581479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612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3BD917A-9A0D-44BB-AD6A-04478F266482}"/>
              </a:ext>
            </a:extLst>
          </p:cNvPr>
          <p:cNvSpPr txBox="1"/>
          <p:nvPr/>
        </p:nvSpPr>
        <p:spPr>
          <a:xfrm>
            <a:off x="2517388" y="252296"/>
            <a:ext cx="47016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Times New Roman"/>
                <a:ea typeface="+mn-lt"/>
                <a:cs typeface="+mn-lt"/>
              </a:rPr>
              <a:t>Servo motor interfacing with arduino</a:t>
            </a: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83FA698-A9C4-46D9-ADE7-A8619FC436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281" y="1313387"/>
            <a:ext cx="3551663" cy="29332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48ECB7-2961-4DB5-842E-2052A6FE1C04}"/>
              </a:ext>
            </a:extLst>
          </p:cNvPr>
          <p:cNvSpPr txBox="1"/>
          <p:nvPr/>
        </p:nvSpPr>
        <p:spPr>
          <a:xfrm>
            <a:off x="5848815" y="1283784"/>
            <a:ext cx="2743200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latin typeface="Times New Roman"/>
                <a:cs typeface="Times New Roman"/>
              </a:rPr>
              <a:t>#include&lt;Servo.h&gt;</a:t>
            </a:r>
          </a:p>
          <a:p>
            <a:r>
              <a:rPr lang="en-US" sz="900">
                <a:latin typeface="Times New Roman"/>
                <a:cs typeface="Times New Roman"/>
              </a:rPr>
              <a:t>Servo servo;</a:t>
            </a:r>
          </a:p>
          <a:p>
            <a:endParaRPr lang="en-US" sz="900">
              <a:latin typeface="Times New Roman"/>
              <a:cs typeface="Times New Roman"/>
            </a:endParaRPr>
          </a:p>
          <a:p>
            <a:r>
              <a:rPr lang="en-US" sz="900">
                <a:latin typeface="Times New Roman"/>
                <a:cs typeface="Times New Roman"/>
              </a:rPr>
              <a:t>int angle;</a:t>
            </a:r>
          </a:p>
          <a:p>
            <a:endParaRPr lang="en-US" sz="900">
              <a:latin typeface="Times New Roman"/>
              <a:cs typeface="Times New Roman"/>
            </a:endParaRPr>
          </a:p>
          <a:p>
            <a:r>
              <a:rPr lang="en-US" sz="900">
                <a:latin typeface="Times New Roman"/>
                <a:cs typeface="Times New Roman"/>
              </a:rPr>
              <a:t>void setup()</a:t>
            </a:r>
          </a:p>
          <a:p>
            <a:r>
              <a:rPr lang="en-US" sz="900">
                <a:latin typeface="Times New Roman"/>
                <a:cs typeface="Times New Roman"/>
              </a:rPr>
              <a:t>{</a:t>
            </a:r>
          </a:p>
          <a:p>
            <a:r>
              <a:rPr lang="en-US" sz="900">
                <a:latin typeface="Times New Roman"/>
                <a:cs typeface="Times New Roman"/>
              </a:rPr>
              <a:t>  servo.attach(9);</a:t>
            </a:r>
          </a:p>
          <a:p>
            <a:r>
              <a:rPr lang="en-US" sz="900">
                <a:latin typeface="Times New Roman"/>
                <a:cs typeface="Times New Roman"/>
              </a:rPr>
              <a:t>}</a:t>
            </a:r>
          </a:p>
          <a:p>
            <a:endParaRPr lang="en-US" sz="900">
              <a:latin typeface="Times New Roman"/>
              <a:cs typeface="Times New Roman"/>
            </a:endParaRPr>
          </a:p>
          <a:p>
            <a:r>
              <a:rPr lang="en-US" sz="900">
                <a:latin typeface="Times New Roman"/>
                <a:cs typeface="Times New Roman"/>
              </a:rPr>
              <a:t>void loop()</a:t>
            </a:r>
          </a:p>
          <a:p>
            <a:r>
              <a:rPr lang="en-US" sz="900">
                <a:latin typeface="Times New Roman"/>
                <a:cs typeface="Times New Roman"/>
              </a:rPr>
              <a:t>{</a:t>
            </a:r>
          </a:p>
          <a:p>
            <a:r>
              <a:rPr lang="en-US" sz="900">
                <a:latin typeface="Times New Roman"/>
                <a:cs typeface="Times New Roman"/>
              </a:rPr>
              <a:t>  for (angle=0; angle&lt;=180; angle += 5){ </a:t>
            </a:r>
          </a:p>
          <a:p>
            <a:r>
              <a:rPr lang="en-US" sz="900">
                <a:latin typeface="Times New Roman"/>
                <a:cs typeface="Times New Roman"/>
              </a:rPr>
              <a:t>  servo.write(angle);</a:t>
            </a:r>
          </a:p>
          <a:p>
            <a:r>
              <a:rPr lang="en-US" sz="900">
                <a:latin typeface="Times New Roman"/>
                <a:cs typeface="Times New Roman"/>
              </a:rPr>
              <a:t>    delay(100);</a:t>
            </a:r>
          </a:p>
          <a:p>
            <a:r>
              <a:rPr lang="en-US" sz="900">
                <a:latin typeface="Times New Roman"/>
                <a:cs typeface="Times New Roman"/>
              </a:rPr>
              <a:t>  }</a:t>
            </a:r>
          </a:p>
          <a:p>
            <a:r>
              <a:rPr lang="en-US" sz="900">
                <a:latin typeface="Times New Roman"/>
                <a:cs typeface="Times New Roman"/>
              </a:rPr>
              <a:t>  for (angle=180; angle&gt;=0; angle -=5) {</a:t>
            </a:r>
          </a:p>
          <a:p>
            <a:r>
              <a:rPr lang="en-US" sz="900">
                <a:latin typeface="Times New Roman"/>
                <a:cs typeface="Times New Roman"/>
              </a:rPr>
              <a:t>    servo.write(angle);</a:t>
            </a:r>
          </a:p>
          <a:p>
            <a:r>
              <a:rPr lang="en-US" sz="900">
                <a:latin typeface="Times New Roman"/>
                <a:cs typeface="Times New Roman"/>
              </a:rPr>
              <a:t>    delay(100);</a:t>
            </a:r>
          </a:p>
          <a:p>
            <a:r>
              <a:rPr lang="en-US" sz="900">
                <a:latin typeface="Times New Roman"/>
                <a:cs typeface="Times New Roman"/>
              </a:rPr>
              <a:t>  }</a:t>
            </a:r>
          </a:p>
          <a:p>
            <a:r>
              <a:rPr lang="en-US" sz="900">
                <a:latin typeface="Times New Roman"/>
                <a:cs typeface="Times New Roman"/>
              </a:rPr>
              <a:t>  delay(2000);</a:t>
            </a:r>
          </a:p>
          <a:p>
            <a:r>
              <a:rPr lang="en-US" sz="900">
                <a:latin typeface="Times New Roman"/>
                <a:cs typeface="Times New Roman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4577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9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D9DEE31-8735-48A9-88E8-0C50C780B2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7285" b="17964"/>
          <a:stretch/>
        </p:blipFill>
        <p:spPr>
          <a:xfrm>
            <a:off x="357" y="11"/>
            <a:ext cx="9143980" cy="5143490"/>
          </a:xfrm>
          <a:prstGeom prst="rect">
            <a:avLst/>
          </a:prstGeom>
          <a:ln>
            <a:noFill/>
          </a:ln>
        </p:spPr>
      </p:pic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16175" y="1833113"/>
            <a:ext cx="9111650" cy="1474493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0000"/>
          </a:bodyPr>
          <a:lstStyle/>
          <a:p>
            <a:pPr>
              <a:spcBef>
                <a:spcPts val="0"/>
              </a:spcBef>
            </a:pPr>
            <a:r>
              <a:rPr lang="en-US" sz="5400" b="1">
                <a:solidFill>
                  <a:srgbClr val="FFFFFF"/>
                </a:solidFill>
                <a:latin typeface="Arial"/>
                <a:cs typeface="Arial"/>
              </a:rPr>
              <a:t>PWM</a:t>
            </a:r>
            <a:br>
              <a:rPr lang="en-US" sz="5400" b="1">
                <a:latin typeface="Arial"/>
                <a:cs typeface="Arial"/>
              </a:rPr>
            </a:br>
            <a:r>
              <a:rPr lang="en-US" sz="4300" b="1">
                <a:solidFill>
                  <a:srgbClr val="FFFFFF"/>
                </a:solidFill>
                <a:latin typeface="Arial"/>
                <a:cs typeface="Arial"/>
              </a:rPr>
              <a:t>(Pulse Width Modulation)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3">
            <a:extLst>
              <a:ext uri="{FF2B5EF4-FFF2-40B4-BE49-F238E27FC236}">
                <a16:creationId xmlns:a16="http://schemas.microsoft.com/office/drawing/2014/main" id="{29FEF1DF-FE6D-44CE-B031-F1195AAB21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33761" r="-1" b="-1"/>
          <a:stretch/>
        </p:blipFill>
        <p:spPr>
          <a:xfrm>
            <a:off x="4348157" y="10"/>
            <a:ext cx="4795614" cy="5143490"/>
          </a:xfrm>
          <a:prstGeom prst="rect">
            <a:avLst/>
          </a:prstGeom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54DDEBDD-D8BD-41A6-8A0D-B00E3768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12505D-7C5E-462A-B067-4B466742F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65" y="163328"/>
            <a:ext cx="4392750" cy="983748"/>
          </a:xfrm>
        </p:spPr>
        <p:txBody>
          <a:bodyPr>
            <a:normAutofit/>
          </a:bodyPr>
          <a:lstStyle/>
          <a:p>
            <a:r>
              <a:rPr lang="en-US" sz="3000" b="1">
                <a:solidFill>
                  <a:srgbClr val="000000"/>
                </a:solidFill>
                <a:latin typeface="Times New Roman"/>
                <a:cs typeface="Arial"/>
              </a:rPr>
              <a:t>What basically do you understand by Pulse?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AF94DA6-FF39-4879-8893-8CA296AF9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77" y="1000316"/>
            <a:ext cx="4269581" cy="4749571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n-US" sz="1800">
              <a:solidFill>
                <a:srgbClr val="000000"/>
              </a:solidFill>
              <a:latin typeface="Times New Roman"/>
              <a:ea typeface="+mn-lt"/>
              <a:cs typeface="Arial"/>
            </a:endParaRPr>
          </a:p>
          <a:p>
            <a:r>
              <a:rPr lang="en-US" sz="1800">
                <a:latin typeface="Times New Roman"/>
                <a:ea typeface="+mn-lt"/>
                <a:cs typeface="+mn-lt"/>
              </a:rPr>
              <a:t>Electronic Pulse is nothing but a graphical representation of the nature of the flow of current in an electrical or electronic circuit.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+mn-lt"/>
                <a:cs typeface="Calibri"/>
              </a:rPr>
              <a:t> </a:t>
            </a:r>
            <a:endParaRPr lang="en-US" sz="1800">
              <a:solidFill>
                <a:srgbClr val="000000"/>
              </a:solidFill>
              <a:latin typeface="Times New Roman"/>
              <a:ea typeface="+mn-lt"/>
              <a:cs typeface="Arial"/>
            </a:endParaRPr>
          </a:p>
          <a:p>
            <a:endParaRPr lang="en-US" sz="1800">
              <a:solidFill>
                <a:srgbClr val="000000"/>
              </a:solidFill>
              <a:latin typeface="Times New Roman"/>
              <a:ea typeface="+mn-lt"/>
              <a:cs typeface="Calibri"/>
            </a:endParaRPr>
          </a:p>
          <a:p>
            <a:r>
              <a:rPr lang="en-US" sz="1800">
                <a:solidFill>
                  <a:srgbClr val="000000"/>
                </a:solidFill>
                <a:latin typeface="Times New Roman"/>
                <a:ea typeface="+mn-lt"/>
                <a:cs typeface="Calibri"/>
              </a:rPr>
              <a:t>Simply, it is a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+mn-lt"/>
                <a:cs typeface="Arial"/>
              </a:rPr>
              <a:t> pulse is a burst of current, voltage or electromagnetic-field energy.</a:t>
            </a:r>
            <a:endParaRPr lang="en-US" sz="1800">
              <a:solidFill>
                <a:srgbClr val="000000"/>
              </a:solidFill>
              <a:latin typeface="Times New Roman"/>
              <a:cs typeface="Arial"/>
            </a:endParaRPr>
          </a:p>
          <a:p>
            <a:endParaRPr lang="en-US" sz="1800">
              <a:solidFill>
                <a:srgbClr val="000000"/>
              </a:solidFill>
              <a:latin typeface="Times New Roman"/>
              <a:ea typeface="+mn-lt"/>
              <a:cs typeface="Arial"/>
            </a:endParaRPr>
          </a:p>
          <a:p>
            <a:r>
              <a:rPr lang="en-US" sz="1800">
                <a:solidFill>
                  <a:srgbClr val="000000"/>
                </a:solidFill>
                <a:latin typeface="Times New Roman"/>
                <a:ea typeface="+mn-lt"/>
                <a:cs typeface="Arial"/>
              </a:rPr>
              <a:t>Digital pulses usually have well-defined shapes (like square and triangular) which can be easily observed in an oscilloscope.</a:t>
            </a:r>
          </a:p>
          <a:p>
            <a:endParaRPr lang="en-US" sz="1800">
              <a:solidFill>
                <a:srgbClr val="000000"/>
              </a:solidFill>
              <a:latin typeface="Times New Roman"/>
              <a:ea typeface="+mn-lt"/>
              <a:cs typeface="Arial"/>
            </a:endParaRPr>
          </a:p>
          <a:p>
            <a:endParaRPr lang="en-US" sz="1800">
              <a:solidFill>
                <a:srgbClr val="000000"/>
              </a:solidFill>
              <a:latin typeface="Times New Roman"/>
              <a:ea typeface="+mn-lt"/>
              <a:cs typeface="Arial"/>
            </a:endParaRPr>
          </a:p>
          <a:p>
            <a:endParaRPr lang="en-US" sz="1800">
              <a:solidFill>
                <a:srgbClr val="000000"/>
              </a:solidFill>
              <a:latin typeface="Times New Roman"/>
              <a:ea typeface="+mn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7241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97661" y="210280"/>
            <a:ext cx="8579095" cy="138319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BADD2B-AAA1-4C06-AA3E-E7E09B2C7407}"/>
              </a:ext>
            </a:extLst>
          </p:cNvPr>
          <p:cNvSpPr txBox="1"/>
          <p:nvPr/>
        </p:nvSpPr>
        <p:spPr>
          <a:xfrm>
            <a:off x="409763" y="325158"/>
            <a:ext cx="8354890" cy="69783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Different Types of Pulses</a:t>
            </a:r>
            <a:endParaRPr lang="en-US" sz="4100">
              <a:solidFill>
                <a:srgbClr val="FFFFFF"/>
              </a:solidFill>
              <a:latin typeface="+mj-lt"/>
              <a:ea typeface="+mj-ea"/>
              <a:cs typeface="Calibri Light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72558" y="1141719"/>
            <a:ext cx="58293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C21B58A7-A1E4-4DB0-BDC9-D985A53B7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144" y="1762963"/>
            <a:ext cx="3782924" cy="3245878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87208" y="1947627"/>
            <a:ext cx="0" cy="27432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F934913-D460-4613-A00F-1D0E1E6E8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079" y="2424093"/>
            <a:ext cx="4177663" cy="16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586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Application>Microsoft Office PowerPoint</Application>
  <PresentationFormat>On-screen Show (16:9)</PresentationFormat>
  <Slides>27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What will we learn today?</vt:lpstr>
      <vt:lpstr>Let’s Get Started!! Shall We?</vt:lpstr>
      <vt:lpstr>LM78XX Series</vt:lpstr>
      <vt:lpstr>Servo Motor</vt:lpstr>
      <vt:lpstr>PowerPoint Presentation</vt:lpstr>
      <vt:lpstr>PWM (Pulse Width Modulation)</vt:lpstr>
      <vt:lpstr>What basically do you understand by Pulse?</vt:lpstr>
      <vt:lpstr>PowerPoint Presentation</vt:lpstr>
      <vt:lpstr>What do you mean by PWM?</vt:lpstr>
      <vt:lpstr>Duty Cycle in PWM</vt:lpstr>
      <vt:lpstr>Frequency of PWM signal</vt:lpstr>
      <vt:lpstr>Applications of PWM:</vt:lpstr>
      <vt:lpstr>Disadvantages of PWM:</vt:lpstr>
      <vt:lpstr>Implementing PWM with Arduino</vt:lpstr>
      <vt:lpstr>PowerPoint Presentation</vt:lpstr>
      <vt:lpstr>PowerPoint Presentation</vt:lpstr>
      <vt:lpstr>analogWrite()</vt:lpstr>
      <vt:lpstr> analogWrite(pin,0-255)   VS  digitalWrite(pin,LOW-HIGH)  </vt:lpstr>
      <vt:lpstr>DC MOTOR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53</cp:revision>
  <dcterms:modified xsi:type="dcterms:W3CDTF">2022-01-12T07:22:49Z</dcterms:modified>
</cp:coreProperties>
</file>